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301" r:id="rId5"/>
    <p:sldId id="259" r:id="rId6"/>
    <p:sldId id="298" r:id="rId7"/>
    <p:sldId id="299" r:id="rId8"/>
    <p:sldId id="300" r:id="rId9"/>
    <p:sldId id="302" r:id="rId10"/>
    <p:sldId id="304" r:id="rId11"/>
    <p:sldId id="303" r:id="rId12"/>
    <p:sldId id="305" r:id="rId13"/>
    <p:sldId id="306" r:id="rId14"/>
    <p:sldId id="307" r:id="rId15"/>
    <p:sldId id="308" r:id="rId16"/>
    <p:sldId id="310" r:id="rId17"/>
    <p:sldId id="311" r:id="rId18"/>
    <p:sldId id="313" r:id="rId19"/>
    <p:sldId id="312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4" r:id="rId30"/>
    <p:sldId id="323" r:id="rId31"/>
    <p:sldId id="325" r:id="rId32"/>
    <p:sldId id="326" r:id="rId33"/>
    <p:sldId id="327" r:id="rId34"/>
    <p:sldId id="330" r:id="rId35"/>
    <p:sldId id="329" r:id="rId36"/>
    <p:sldId id="328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2" r:id="rId47"/>
    <p:sldId id="297" r:id="rId4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50"/>
    </p:embeddedFont>
    <p:embeddedFont>
      <p:font typeface="Proxima Nova" panose="02000506030000020004" pitchFamily="2" charset="0"/>
      <p:regular r:id="rId51"/>
      <p:bold r:id="rId52"/>
      <p:italic r:id="rId53"/>
      <p:boldItalic r:id="rId54"/>
    </p:embeddedFont>
    <p:embeddedFont>
      <p:font typeface="Proxima Nova Extrabold" panose="02000506030000020004" pitchFamily="2" charset="0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0EA00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0" autoAdjust="0"/>
    <p:restoredTop sz="94648"/>
  </p:normalViewPr>
  <p:slideViewPr>
    <p:cSldViewPr snapToGrid="0">
      <p:cViewPr varScale="1">
        <p:scale>
          <a:sx n="156" d="100"/>
          <a:sy n="156" d="100"/>
        </p:scale>
        <p:origin x="10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6bc343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6bc343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1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6089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508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8429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4014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22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217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136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292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273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36bc343d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36bc343d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59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91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462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818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6671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309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546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22489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725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62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5768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2995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8856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044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3141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1835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704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947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8978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5678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2343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61376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2621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43972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635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12237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31719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9702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f36bc343d6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f36bc343d6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54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87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788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14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11700" y="1059000"/>
            <a:ext cx="8520600" cy="30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20925" y="1965675"/>
            <a:ext cx="86880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800" b="1" dirty="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ko-KR" altLang="en-US" sz="18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1800" b="1" dirty="0">
                <a:latin typeface="Proxima Nova"/>
                <a:ea typeface="Proxima Nova"/>
                <a:cs typeface="Proxima Nova"/>
                <a:sym typeface="Proxima Nova"/>
              </a:rPr>
              <a:t>Style-Based Generator Architecture for Generative Adversarial Networks</a:t>
            </a:r>
            <a:endParaRPr sz="1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CVPR</a:t>
            </a:r>
            <a:r>
              <a:rPr 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201</a:t>
            </a: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90" dirty="0" err="1">
                <a:solidFill>
                  <a:srgbClr val="2125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Tero</a:t>
            </a:r>
            <a:r>
              <a:rPr lang="en-US" altLang="ko" sz="1290" dirty="0">
                <a:solidFill>
                  <a:srgbClr val="2125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" sz="1290" dirty="0" err="1">
                <a:solidFill>
                  <a:srgbClr val="2125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Karras</a:t>
            </a:r>
            <a:r>
              <a:rPr lang="en-US" altLang="ko" sz="1290" dirty="0">
                <a:solidFill>
                  <a:srgbClr val="2125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en-US" altLang="ko" sz="1290" dirty="0" err="1">
                <a:solidFill>
                  <a:srgbClr val="2125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Samuli</a:t>
            </a:r>
            <a:r>
              <a:rPr lang="en-US" altLang="ko" sz="1290" dirty="0">
                <a:solidFill>
                  <a:srgbClr val="212529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Laine, Timo Aila</a:t>
            </a:r>
            <a:endParaRPr sz="159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478800" y="26299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3"/>
          <p:cNvCxnSpPr/>
          <p:nvPr/>
        </p:nvCxnSpPr>
        <p:spPr>
          <a:xfrm>
            <a:off x="478800" y="26996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38923" y="4816416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Beomsoon Park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090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8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Style-based Generator</a:t>
            </a:r>
            <a:endParaRPr sz="38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9295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Structure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Style-based Generator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65D99F67-E72F-C028-7D9C-8AE4B975A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1" y="1996867"/>
            <a:ext cx="3032312" cy="26220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9F00F6-015E-E5F2-7A64-9C1267135C11}"/>
              </a:ext>
            </a:extLst>
          </p:cNvPr>
          <p:cNvSpPr/>
          <p:nvPr/>
        </p:nvSpPr>
        <p:spPr>
          <a:xfrm>
            <a:off x="1499347" y="1977211"/>
            <a:ext cx="1021977" cy="250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F95EEE5A-E927-05C2-7523-CCD53C013432}"/>
                  </a:ext>
                </a:extLst>
              </p:cNvPr>
              <p:cNvSpPr/>
              <p:nvPr/>
            </p:nvSpPr>
            <p:spPr>
              <a:xfrm>
                <a:off x="4101354" y="1590788"/>
                <a:ext cx="4430805" cy="41159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Mapping Network 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:</m:t>
                    </m:r>
                    <m:r>
                      <a:rPr lang="ko-KR" altLang="en-US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𝒵</m:t>
                    </m:r>
                    <m:r>
                      <a:rPr lang="ko-KR" altLang="en-US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ko-KR" altLang="en-US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ko-KR" altLang="en-US" sz="12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 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(8-layer MLP)</a:t>
                </a:r>
                <a:endParaRPr lang="ko-KR" altLang="en-US" sz="1200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F95EEE5A-E927-05C2-7523-CCD53C013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354" y="1590788"/>
                <a:ext cx="4430805" cy="41159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60F08AB-4981-DE95-D7B3-5C3535AA0783}"/>
                  </a:ext>
                </a:extLst>
              </p:cNvPr>
              <p:cNvSpPr/>
              <p:nvPr/>
            </p:nvSpPr>
            <p:spPr>
              <a:xfrm>
                <a:off x="4101354" y="2175281"/>
                <a:ext cx="4430805" cy="41159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ko-KR" altLang="en-US" sz="12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altLang="ko-KR" sz="12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: Intermediate Latent Vector</a:t>
                </a:r>
                <a:endParaRPr lang="ko-KR" altLang="en-US" sz="1200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D60F08AB-4981-DE95-D7B3-5C3535AA0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354" y="2175281"/>
                <a:ext cx="4430805" cy="4115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D6F6753-CF6F-4DCD-8426-1526E978582C}"/>
              </a:ext>
            </a:extLst>
          </p:cNvPr>
          <p:cNvSpPr/>
          <p:nvPr/>
        </p:nvSpPr>
        <p:spPr>
          <a:xfrm>
            <a:off x="5930153" y="2732878"/>
            <a:ext cx="773206" cy="348393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3B6DB5-DE62-DC54-D4B5-0276D47B05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6" t="10687" r="2856" b="-1"/>
          <a:stretch/>
        </p:blipFill>
        <p:spPr>
          <a:xfrm>
            <a:off x="5755342" y="3182693"/>
            <a:ext cx="1149724" cy="2467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FD6AE1-C16D-8365-ABDF-EF30CE14994B}"/>
              </a:ext>
            </a:extLst>
          </p:cNvPr>
          <p:cNvSpPr txBox="1"/>
          <p:nvPr/>
        </p:nvSpPr>
        <p:spPr>
          <a:xfrm>
            <a:off x="5432048" y="3390928"/>
            <a:ext cx="1796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“Style”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1160F-BB38-77E2-3354-01D7D3A25852}"/>
              </a:ext>
            </a:extLst>
          </p:cNvPr>
          <p:cNvSpPr txBox="1"/>
          <p:nvPr/>
        </p:nvSpPr>
        <p:spPr>
          <a:xfrm>
            <a:off x="6498287" y="2635021"/>
            <a:ext cx="179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Learnable Affine Parameters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F77846F4-5510-49CB-0A9E-38563AC1C283}"/>
              </a:ext>
            </a:extLst>
          </p:cNvPr>
          <p:cNvSpPr/>
          <p:nvPr/>
        </p:nvSpPr>
        <p:spPr>
          <a:xfrm>
            <a:off x="5943596" y="3757195"/>
            <a:ext cx="773206" cy="348393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91473CA2-04A7-9BFC-68B9-8841806131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6026" y="4164078"/>
            <a:ext cx="3181794" cy="5715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14C1338-25F0-E987-DE59-ABEA00BC68E1}"/>
              </a:ext>
            </a:extLst>
          </p:cNvPr>
          <p:cNvSpPr txBox="1"/>
          <p:nvPr/>
        </p:nvSpPr>
        <p:spPr>
          <a:xfrm>
            <a:off x="4820767" y="4640998"/>
            <a:ext cx="303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“Adaptive Instance Normalization”</a:t>
            </a:r>
          </a:p>
        </p:txBody>
      </p:sp>
    </p:spTree>
    <p:extLst>
      <p:ext uri="{BB962C8B-B14F-4D97-AF65-F5344CB8AC3E}">
        <p14:creationId xmlns:p14="http://schemas.microsoft.com/office/powerpoint/2010/main" val="254411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Structure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Style-based Generator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65D99F67-E72F-C028-7D9C-8AE4B975A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1" y="1996867"/>
            <a:ext cx="3032312" cy="26220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9F00F6-015E-E5F2-7A64-9C1267135C11}"/>
              </a:ext>
            </a:extLst>
          </p:cNvPr>
          <p:cNvSpPr/>
          <p:nvPr/>
        </p:nvSpPr>
        <p:spPr>
          <a:xfrm>
            <a:off x="2339788" y="2427193"/>
            <a:ext cx="753036" cy="25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7B333983-09C1-C9D5-8A05-DCF17F4D0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576" y="1821324"/>
            <a:ext cx="3181794" cy="571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93639-5362-4E70-572A-51ED7DC264C3}"/>
              </a:ext>
            </a:extLst>
          </p:cNvPr>
          <p:cNvSpPr txBox="1"/>
          <p:nvPr/>
        </p:nvSpPr>
        <p:spPr>
          <a:xfrm>
            <a:off x="4807317" y="2436720"/>
            <a:ext cx="3032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“Adaptive Instance Normalization”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F34682-17A5-0FDB-4D07-7A019001A7D9}"/>
              </a:ext>
            </a:extLst>
          </p:cNvPr>
          <p:cNvSpPr/>
          <p:nvPr/>
        </p:nvSpPr>
        <p:spPr>
          <a:xfrm>
            <a:off x="6421525" y="1826240"/>
            <a:ext cx="913846" cy="55668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41C54-74A0-BB8E-83FD-53511098D2DF}"/>
              </a:ext>
            </a:extLst>
          </p:cNvPr>
          <p:cNvSpPr/>
          <p:nvPr/>
        </p:nvSpPr>
        <p:spPr>
          <a:xfrm>
            <a:off x="4474384" y="2731844"/>
            <a:ext cx="3698175" cy="35833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oxima Nova" panose="020B0600000101010101" charset="0"/>
              </a:rPr>
              <a:t>Normalization on each feature map</a:t>
            </a:r>
            <a:endParaRPr lang="ko-KR" altLang="en-US" dirty="0">
              <a:solidFill>
                <a:schemeClr val="tx1"/>
              </a:solidFill>
              <a:latin typeface="Proxima Nova" panose="020B0600000101010101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810D0B-8A7B-D621-B5A3-2648C3366162}"/>
              </a:ext>
            </a:extLst>
          </p:cNvPr>
          <p:cNvSpPr/>
          <p:nvPr/>
        </p:nvSpPr>
        <p:spPr>
          <a:xfrm>
            <a:off x="4700574" y="1756699"/>
            <a:ext cx="3273531" cy="68344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EDE569-296B-772D-07AF-55C9BC7A8676}"/>
              </a:ext>
            </a:extLst>
          </p:cNvPr>
          <p:cNvSpPr/>
          <p:nvPr/>
        </p:nvSpPr>
        <p:spPr>
          <a:xfrm>
            <a:off x="4489874" y="3172465"/>
            <a:ext cx="3698175" cy="3583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oxima Nova" panose="020B0600000101010101" charset="0"/>
              </a:rPr>
              <a:t>Scaling &amp; Biasing with </a:t>
            </a:r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“Style”</a:t>
            </a:r>
            <a:endParaRPr lang="ko-KR" altLang="en-US" b="1" dirty="0">
              <a:solidFill>
                <a:schemeClr val="tx1"/>
              </a:solidFill>
              <a:latin typeface="Proxima Nova" panose="020B0600000101010101" charset="0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300F180D-3793-845F-F9B2-83C0A4EC4357}"/>
              </a:ext>
            </a:extLst>
          </p:cNvPr>
          <p:cNvSpPr/>
          <p:nvPr/>
        </p:nvSpPr>
        <p:spPr>
          <a:xfrm>
            <a:off x="6034922" y="3638460"/>
            <a:ext cx="773206" cy="348393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9F8375D-C6E6-0C9D-B471-20D6ADE414DE}"/>
              </a:ext>
            </a:extLst>
          </p:cNvPr>
          <p:cNvSpPr/>
          <p:nvPr/>
        </p:nvSpPr>
        <p:spPr>
          <a:xfrm>
            <a:off x="4206122" y="4103072"/>
            <a:ext cx="4430805" cy="4115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Adding “Style” to the image that is being generated</a:t>
            </a:r>
            <a:endParaRPr lang="ko-KR" altLang="en-US" sz="1200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71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Structure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Style-based Generator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65D99F67-E72F-C028-7D9C-8AE4B975A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1" y="1996867"/>
            <a:ext cx="3032312" cy="26220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9F00F6-015E-E5F2-7A64-9C1267135C11}"/>
              </a:ext>
            </a:extLst>
          </p:cNvPr>
          <p:cNvSpPr/>
          <p:nvPr/>
        </p:nvSpPr>
        <p:spPr>
          <a:xfrm>
            <a:off x="3130924" y="1984111"/>
            <a:ext cx="513229" cy="2141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B00E1C-C9C7-4A5C-C8AB-4DD3DED9BE6C}"/>
              </a:ext>
            </a:extLst>
          </p:cNvPr>
          <p:cNvSpPr/>
          <p:nvPr/>
        </p:nvSpPr>
        <p:spPr>
          <a:xfrm>
            <a:off x="4207151" y="1751865"/>
            <a:ext cx="1264022" cy="126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Uncorrelated Gaussian Noise</a:t>
            </a:r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2DAA861-831D-1BFF-5141-847B2BD62345}"/>
              </a:ext>
            </a:extLst>
          </p:cNvPr>
          <p:cNvGrpSpPr/>
          <p:nvPr/>
        </p:nvGrpSpPr>
        <p:grpSpPr>
          <a:xfrm>
            <a:off x="6816600" y="1599465"/>
            <a:ext cx="1568822" cy="1568822"/>
            <a:chOff x="6608158" y="1606189"/>
            <a:chExt cx="1568822" cy="156882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74FC0C3-D859-7875-2870-E4A7DFCF2DEE}"/>
                </a:ext>
              </a:extLst>
            </p:cNvPr>
            <p:cNvSpPr/>
            <p:nvPr/>
          </p:nvSpPr>
          <p:spPr>
            <a:xfrm>
              <a:off x="6608158" y="16061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AC1B23-B344-24C0-2E6D-3E5F20C99EE9}"/>
                </a:ext>
              </a:extLst>
            </p:cNvPr>
            <p:cNvSpPr/>
            <p:nvPr/>
          </p:nvSpPr>
          <p:spPr>
            <a:xfrm>
              <a:off x="6760558" y="17585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6FA8020-15E1-86A9-70D9-842A068C05EB}"/>
                </a:ext>
              </a:extLst>
            </p:cNvPr>
            <p:cNvSpPr/>
            <p:nvPr/>
          </p:nvSpPr>
          <p:spPr>
            <a:xfrm>
              <a:off x="6912958" y="19109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551CB16-E8C7-B113-E577-CCDC97F51172}"/>
              </a:ext>
            </a:extLst>
          </p:cNvPr>
          <p:cNvSpPr/>
          <p:nvPr/>
        </p:nvSpPr>
        <p:spPr>
          <a:xfrm>
            <a:off x="5677044" y="2212723"/>
            <a:ext cx="931883" cy="47705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B70492-060A-7F6D-8BC9-794A233E3B6A}"/>
              </a:ext>
            </a:extLst>
          </p:cNvPr>
          <p:cNvSpPr txBox="1"/>
          <p:nvPr/>
        </p:nvSpPr>
        <p:spPr>
          <a:xfrm>
            <a:off x="5559917" y="2696351"/>
            <a:ext cx="114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Broadcast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2BEA7-68BB-7B80-216C-117AE53F1976}"/>
              </a:ext>
            </a:extLst>
          </p:cNvPr>
          <p:cNvSpPr txBox="1"/>
          <p:nvPr/>
        </p:nvSpPr>
        <p:spPr>
          <a:xfrm>
            <a:off x="6846225" y="3201672"/>
            <a:ext cx="1509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Feature Maps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9AEAC0D-C490-7F77-D41F-7F360BD89ABC}"/>
              </a:ext>
            </a:extLst>
          </p:cNvPr>
          <p:cNvSpPr/>
          <p:nvPr/>
        </p:nvSpPr>
        <p:spPr>
          <a:xfrm>
            <a:off x="5757283" y="3611972"/>
            <a:ext cx="773206" cy="348393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0A41E98-5BE8-B85B-238E-2A4DD328E7A3}"/>
              </a:ext>
            </a:extLst>
          </p:cNvPr>
          <p:cNvSpPr/>
          <p:nvPr/>
        </p:nvSpPr>
        <p:spPr>
          <a:xfrm>
            <a:off x="4054302" y="1458211"/>
            <a:ext cx="4450975" cy="20781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04B6DD-4BD4-31C2-40BF-2AF51AAF29F2}"/>
              </a:ext>
            </a:extLst>
          </p:cNvPr>
          <p:cNvSpPr txBox="1"/>
          <p:nvPr/>
        </p:nvSpPr>
        <p:spPr>
          <a:xfrm>
            <a:off x="5551224" y="1725580"/>
            <a:ext cx="11455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oxima Nova" panose="020B0600000101010101" charset="0"/>
              </a:rPr>
              <a:t>per-feature scaling factors</a:t>
            </a: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oxima Nova" panose="020B0600000101010101" charset="0"/>
              </a:rPr>
              <a:t>(Learnable)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237ECE-19A0-6E61-1160-B7D06D44EE8C}"/>
              </a:ext>
            </a:extLst>
          </p:cNvPr>
          <p:cNvGrpSpPr/>
          <p:nvPr/>
        </p:nvGrpSpPr>
        <p:grpSpPr>
          <a:xfrm>
            <a:off x="5021039" y="4049356"/>
            <a:ext cx="687252" cy="687252"/>
            <a:chOff x="6608158" y="1606189"/>
            <a:chExt cx="1568822" cy="15688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F3D8CB5-2BD8-4D2D-DBF9-F51821F07D4D}"/>
                </a:ext>
              </a:extLst>
            </p:cNvPr>
            <p:cNvSpPr/>
            <p:nvPr/>
          </p:nvSpPr>
          <p:spPr>
            <a:xfrm>
              <a:off x="6608158" y="16061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DD6B1D8-04A0-586B-C8D7-A28ECAC9CDDA}"/>
                </a:ext>
              </a:extLst>
            </p:cNvPr>
            <p:cNvSpPr/>
            <p:nvPr/>
          </p:nvSpPr>
          <p:spPr>
            <a:xfrm>
              <a:off x="6760558" y="17585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96E5620-C0F0-6EF8-B391-7B488B229848}"/>
                </a:ext>
              </a:extLst>
            </p:cNvPr>
            <p:cNvSpPr/>
            <p:nvPr/>
          </p:nvSpPr>
          <p:spPr>
            <a:xfrm>
              <a:off x="6912958" y="19109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402F188-05AA-14E3-1C26-0A5CAE501940}"/>
              </a:ext>
            </a:extLst>
          </p:cNvPr>
          <p:cNvGrpSpPr/>
          <p:nvPr/>
        </p:nvGrpSpPr>
        <p:grpSpPr>
          <a:xfrm>
            <a:off x="6638318" y="4057249"/>
            <a:ext cx="687252" cy="687252"/>
            <a:chOff x="6561014" y="4143831"/>
            <a:chExt cx="687252" cy="68725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CBA36F9-79E4-3E10-F570-549F68C0E53F}"/>
                </a:ext>
              </a:extLst>
            </p:cNvPr>
            <p:cNvSpPr/>
            <p:nvPr/>
          </p:nvSpPr>
          <p:spPr>
            <a:xfrm>
              <a:off x="6561014" y="4143831"/>
              <a:ext cx="553729" cy="5537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E7BBE6-61A4-76D3-7E44-CD5FA5A8CCB9}"/>
                </a:ext>
              </a:extLst>
            </p:cNvPr>
            <p:cNvSpPr/>
            <p:nvPr/>
          </p:nvSpPr>
          <p:spPr>
            <a:xfrm>
              <a:off x="6627776" y="4210593"/>
              <a:ext cx="553729" cy="5537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5A8C367-5AB5-67D0-18B1-F4E5474033FA}"/>
                </a:ext>
              </a:extLst>
            </p:cNvPr>
            <p:cNvSpPr/>
            <p:nvPr/>
          </p:nvSpPr>
          <p:spPr>
            <a:xfrm>
              <a:off x="6694537" y="4277354"/>
              <a:ext cx="553729" cy="5537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86E426D-9532-FC86-27F7-F249919E97D4}"/>
              </a:ext>
            </a:extLst>
          </p:cNvPr>
          <p:cNvSpPr txBox="1"/>
          <p:nvPr/>
        </p:nvSpPr>
        <p:spPr>
          <a:xfrm>
            <a:off x="4613342" y="4747292"/>
            <a:ext cx="16079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Proxima Nova" panose="020B0600000101010101" charset="0"/>
              </a:rPr>
              <a:t>Modified Feature Maps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EE3A4E-426D-67BC-E21C-6070857D1A13}"/>
              </a:ext>
            </a:extLst>
          </p:cNvPr>
          <p:cNvSpPr txBox="1"/>
          <p:nvPr/>
        </p:nvSpPr>
        <p:spPr>
          <a:xfrm>
            <a:off x="6155507" y="4752918"/>
            <a:ext cx="17863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Proxima Nova" panose="020B0600000101010101" charset="0"/>
              </a:rPr>
              <a:t>Convoluted Feature Maps</a:t>
            </a: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D7F6BC36-D675-FE93-A3BF-9FA8D068D80A}"/>
              </a:ext>
            </a:extLst>
          </p:cNvPr>
          <p:cNvSpPr/>
          <p:nvPr/>
        </p:nvSpPr>
        <p:spPr>
          <a:xfrm>
            <a:off x="6003670" y="4271695"/>
            <a:ext cx="303673" cy="279521"/>
          </a:xfrm>
          <a:prstGeom prst="plus">
            <a:avLst>
              <a:gd name="adj" fmla="val 37175"/>
            </a:avLst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5B3B2D5-6A9C-5C90-A14B-BC46499C3B99}"/>
              </a:ext>
            </a:extLst>
          </p:cNvPr>
          <p:cNvSpPr/>
          <p:nvPr/>
        </p:nvSpPr>
        <p:spPr>
          <a:xfrm>
            <a:off x="3934448" y="1360602"/>
            <a:ext cx="4685130" cy="3627083"/>
          </a:xfrm>
          <a:prstGeom prst="roundRect">
            <a:avLst>
              <a:gd name="adj" fmla="val 107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17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Structure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Style-based Generator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65D99F67-E72F-C028-7D9C-8AE4B975A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1" y="1996867"/>
            <a:ext cx="3032312" cy="26220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9F00F6-015E-E5F2-7A64-9C1267135C11}"/>
              </a:ext>
            </a:extLst>
          </p:cNvPr>
          <p:cNvSpPr/>
          <p:nvPr/>
        </p:nvSpPr>
        <p:spPr>
          <a:xfrm>
            <a:off x="3130924" y="1984111"/>
            <a:ext cx="513229" cy="2141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B00E1C-C9C7-4A5C-C8AB-4DD3DED9BE6C}"/>
              </a:ext>
            </a:extLst>
          </p:cNvPr>
          <p:cNvSpPr/>
          <p:nvPr/>
        </p:nvSpPr>
        <p:spPr>
          <a:xfrm>
            <a:off x="4207151" y="1751865"/>
            <a:ext cx="1264022" cy="126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Uncorrelated Gaussian Noise</a:t>
            </a:r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2DAA861-831D-1BFF-5141-847B2BD62345}"/>
              </a:ext>
            </a:extLst>
          </p:cNvPr>
          <p:cNvGrpSpPr/>
          <p:nvPr/>
        </p:nvGrpSpPr>
        <p:grpSpPr>
          <a:xfrm>
            <a:off x="6816600" y="1599465"/>
            <a:ext cx="1568822" cy="1568822"/>
            <a:chOff x="6608158" y="1606189"/>
            <a:chExt cx="1568822" cy="156882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74FC0C3-D859-7875-2870-E4A7DFCF2DEE}"/>
                </a:ext>
              </a:extLst>
            </p:cNvPr>
            <p:cNvSpPr/>
            <p:nvPr/>
          </p:nvSpPr>
          <p:spPr>
            <a:xfrm>
              <a:off x="6608158" y="16061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AC1B23-B344-24C0-2E6D-3E5F20C99EE9}"/>
                </a:ext>
              </a:extLst>
            </p:cNvPr>
            <p:cNvSpPr/>
            <p:nvPr/>
          </p:nvSpPr>
          <p:spPr>
            <a:xfrm>
              <a:off x="6760558" y="17585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6FA8020-15E1-86A9-70D9-842A068C05EB}"/>
                </a:ext>
              </a:extLst>
            </p:cNvPr>
            <p:cNvSpPr/>
            <p:nvPr/>
          </p:nvSpPr>
          <p:spPr>
            <a:xfrm>
              <a:off x="6912958" y="19109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551CB16-E8C7-B113-E577-CCDC97F51172}"/>
              </a:ext>
            </a:extLst>
          </p:cNvPr>
          <p:cNvSpPr/>
          <p:nvPr/>
        </p:nvSpPr>
        <p:spPr>
          <a:xfrm>
            <a:off x="5677044" y="2212723"/>
            <a:ext cx="931883" cy="47705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B70492-060A-7F6D-8BC9-794A233E3B6A}"/>
              </a:ext>
            </a:extLst>
          </p:cNvPr>
          <p:cNvSpPr txBox="1"/>
          <p:nvPr/>
        </p:nvSpPr>
        <p:spPr>
          <a:xfrm>
            <a:off x="5559917" y="2696351"/>
            <a:ext cx="114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Broadcast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C2BEA7-68BB-7B80-216C-117AE53F1976}"/>
              </a:ext>
            </a:extLst>
          </p:cNvPr>
          <p:cNvSpPr txBox="1"/>
          <p:nvPr/>
        </p:nvSpPr>
        <p:spPr>
          <a:xfrm>
            <a:off x="6846225" y="3201672"/>
            <a:ext cx="1509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Feature Maps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9AEAC0D-C490-7F77-D41F-7F360BD89ABC}"/>
              </a:ext>
            </a:extLst>
          </p:cNvPr>
          <p:cNvSpPr/>
          <p:nvPr/>
        </p:nvSpPr>
        <p:spPr>
          <a:xfrm>
            <a:off x="5757283" y="3611972"/>
            <a:ext cx="773206" cy="348393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0A41E98-5BE8-B85B-238E-2A4DD328E7A3}"/>
              </a:ext>
            </a:extLst>
          </p:cNvPr>
          <p:cNvSpPr/>
          <p:nvPr/>
        </p:nvSpPr>
        <p:spPr>
          <a:xfrm>
            <a:off x="4054302" y="1458211"/>
            <a:ext cx="4450975" cy="20781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04B6DD-4BD4-31C2-40BF-2AF51AAF29F2}"/>
              </a:ext>
            </a:extLst>
          </p:cNvPr>
          <p:cNvSpPr txBox="1"/>
          <p:nvPr/>
        </p:nvSpPr>
        <p:spPr>
          <a:xfrm>
            <a:off x="5551224" y="1725580"/>
            <a:ext cx="11455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oxima Nova" panose="020B0600000101010101" charset="0"/>
              </a:rPr>
              <a:t>per-feature scaling factors</a:t>
            </a: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oxima Nova" panose="020B0600000101010101" charset="0"/>
              </a:rPr>
              <a:t>(Learnable)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237ECE-19A0-6E61-1160-B7D06D44EE8C}"/>
              </a:ext>
            </a:extLst>
          </p:cNvPr>
          <p:cNvGrpSpPr/>
          <p:nvPr/>
        </p:nvGrpSpPr>
        <p:grpSpPr>
          <a:xfrm>
            <a:off x="5021039" y="4049356"/>
            <a:ext cx="687252" cy="687252"/>
            <a:chOff x="6608158" y="1606189"/>
            <a:chExt cx="1568822" cy="156882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F3D8CB5-2BD8-4D2D-DBF9-F51821F07D4D}"/>
                </a:ext>
              </a:extLst>
            </p:cNvPr>
            <p:cNvSpPr/>
            <p:nvPr/>
          </p:nvSpPr>
          <p:spPr>
            <a:xfrm>
              <a:off x="6608158" y="16061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DD6B1D8-04A0-586B-C8D7-A28ECAC9CDDA}"/>
                </a:ext>
              </a:extLst>
            </p:cNvPr>
            <p:cNvSpPr/>
            <p:nvPr/>
          </p:nvSpPr>
          <p:spPr>
            <a:xfrm>
              <a:off x="6760558" y="17585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96E5620-C0F0-6EF8-B391-7B488B229848}"/>
                </a:ext>
              </a:extLst>
            </p:cNvPr>
            <p:cNvSpPr/>
            <p:nvPr/>
          </p:nvSpPr>
          <p:spPr>
            <a:xfrm>
              <a:off x="6912958" y="1910989"/>
              <a:ext cx="1264022" cy="1264022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402F188-05AA-14E3-1C26-0A5CAE501940}"/>
              </a:ext>
            </a:extLst>
          </p:cNvPr>
          <p:cNvGrpSpPr/>
          <p:nvPr/>
        </p:nvGrpSpPr>
        <p:grpSpPr>
          <a:xfrm>
            <a:off x="6638318" y="4057249"/>
            <a:ext cx="687252" cy="687252"/>
            <a:chOff x="6561014" y="4143831"/>
            <a:chExt cx="687252" cy="68725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CBA36F9-79E4-3E10-F570-549F68C0E53F}"/>
                </a:ext>
              </a:extLst>
            </p:cNvPr>
            <p:cNvSpPr/>
            <p:nvPr/>
          </p:nvSpPr>
          <p:spPr>
            <a:xfrm>
              <a:off x="6561014" y="4143831"/>
              <a:ext cx="553729" cy="5537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9E7BBE6-61A4-76D3-7E44-CD5FA5A8CCB9}"/>
                </a:ext>
              </a:extLst>
            </p:cNvPr>
            <p:cNvSpPr/>
            <p:nvPr/>
          </p:nvSpPr>
          <p:spPr>
            <a:xfrm>
              <a:off x="6627776" y="4210593"/>
              <a:ext cx="553729" cy="5537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5A8C367-5AB5-67D0-18B1-F4E5474033FA}"/>
                </a:ext>
              </a:extLst>
            </p:cNvPr>
            <p:cNvSpPr/>
            <p:nvPr/>
          </p:nvSpPr>
          <p:spPr>
            <a:xfrm>
              <a:off x="6694537" y="4277354"/>
              <a:ext cx="553729" cy="5537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86E426D-9532-FC86-27F7-F249919E97D4}"/>
              </a:ext>
            </a:extLst>
          </p:cNvPr>
          <p:cNvSpPr txBox="1"/>
          <p:nvPr/>
        </p:nvSpPr>
        <p:spPr>
          <a:xfrm>
            <a:off x="4613342" y="4747292"/>
            <a:ext cx="16079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Proxima Nova" panose="020B0600000101010101" charset="0"/>
              </a:rPr>
              <a:t>Modified Feature Maps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EE3A4E-426D-67BC-E21C-6070857D1A13}"/>
              </a:ext>
            </a:extLst>
          </p:cNvPr>
          <p:cNvSpPr txBox="1"/>
          <p:nvPr/>
        </p:nvSpPr>
        <p:spPr>
          <a:xfrm>
            <a:off x="6155507" y="4752918"/>
            <a:ext cx="17863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Proxima Nova" panose="020B0600000101010101" charset="0"/>
              </a:rPr>
              <a:t>Convoluted Feature Maps</a:t>
            </a:r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D7F6BC36-D675-FE93-A3BF-9FA8D068D80A}"/>
              </a:ext>
            </a:extLst>
          </p:cNvPr>
          <p:cNvSpPr/>
          <p:nvPr/>
        </p:nvSpPr>
        <p:spPr>
          <a:xfrm>
            <a:off x="6003670" y="4271695"/>
            <a:ext cx="303673" cy="279521"/>
          </a:xfrm>
          <a:prstGeom prst="plus">
            <a:avLst>
              <a:gd name="adj" fmla="val 37175"/>
            </a:avLst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5B3B2D5-6A9C-5C90-A14B-BC46499C3B99}"/>
              </a:ext>
            </a:extLst>
          </p:cNvPr>
          <p:cNvSpPr/>
          <p:nvPr/>
        </p:nvSpPr>
        <p:spPr>
          <a:xfrm>
            <a:off x="3934448" y="1360602"/>
            <a:ext cx="4685130" cy="3627083"/>
          </a:xfrm>
          <a:prstGeom prst="roundRect">
            <a:avLst>
              <a:gd name="adj" fmla="val 107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1877337-F876-C5A0-CDB7-20614C13B787}"/>
              </a:ext>
            </a:extLst>
          </p:cNvPr>
          <p:cNvSpPr/>
          <p:nvPr/>
        </p:nvSpPr>
        <p:spPr>
          <a:xfrm>
            <a:off x="3764007" y="1282321"/>
            <a:ext cx="4992093" cy="3774496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05B5B28-A373-2382-303F-C03893046D06}"/>
              </a:ext>
            </a:extLst>
          </p:cNvPr>
          <p:cNvSpPr/>
          <p:nvPr/>
        </p:nvSpPr>
        <p:spPr>
          <a:xfrm>
            <a:off x="5627136" y="1960299"/>
            <a:ext cx="1264022" cy="12640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Uncorrelated Gaussian Noise</a:t>
            </a:r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89529E0-741D-3CC7-CC74-7F8EE751252E}"/>
              </a:ext>
            </a:extLst>
          </p:cNvPr>
          <p:cNvSpPr/>
          <p:nvPr/>
        </p:nvSpPr>
        <p:spPr>
          <a:xfrm>
            <a:off x="4793517" y="3844569"/>
            <a:ext cx="3027652" cy="4115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Generate </a:t>
            </a:r>
            <a:r>
              <a:rPr lang="en-US" altLang="ko-KR" sz="12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“Stochastic Detail”</a:t>
            </a:r>
            <a:endParaRPr lang="ko-KR" altLang="en-US" sz="1200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AA65EBF4-FCDC-7BA7-1CD0-F7D1E81997BC}"/>
              </a:ext>
            </a:extLst>
          </p:cNvPr>
          <p:cNvSpPr/>
          <p:nvPr/>
        </p:nvSpPr>
        <p:spPr>
          <a:xfrm>
            <a:off x="5872544" y="3366723"/>
            <a:ext cx="773206" cy="348393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71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310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11730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Distinct Properties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65D99F67-E72F-C028-7D9C-8AE4B975A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3"/>
          <a:stretch/>
        </p:blipFill>
        <p:spPr>
          <a:xfrm>
            <a:off x="3410743" y="2076899"/>
            <a:ext cx="2164977" cy="26220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9F00F6-015E-E5F2-7A64-9C1267135C11}"/>
              </a:ext>
            </a:extLst>
          </p:cNvPr>
          <p:cNvSpPr/>
          <p:nvPr/>
        </p:nvSpPr>
        <p:spPr>
          <a:xfrm>
            <a:off x="3389647" y="2015455"/>
            <a:ext cx="1607999" cy="250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6AA59E-B5B6-97EA-6A7B-936EAD860613}"/>
              </a:ext>
            </a:extLst>
          </p:cNvPr>
          <p:cNvSpPr/>
          <p:nvPr/>
        </p:nvSpPr>
        <p:spPr>
          <a:xfrm>
            <a:off x="5115355" y="2015455"/>
            <a:ext cx="481462" cy="250066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FAE4A25-3236-7CCA-DAA4-02231D1B0EE6}"/>
              </a:ext>
            </a:extLst>
          </p:cNvPr>
          <p:cNvSpPr/>
          <p:nvPr/>
        </p:nvSpPr>
        <p:spPr>
          <a:xfrm>
            <a:off x="3006612" y="3027258"/>
            <a:ext cx="248325" cy="47705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0C3918F-C977-B8AD-6964-FFCD63A10604}"/>
              </a:ext>
            </a:extLst>
          </p:cNvPr>
          <p:cNvSpPr/>
          <p:nvPr/>
        </p:nvSpPr>
        <p:spPr>
          <a:xfrm>
            <a:off x="519995" y="2924358"/>
            <a:ext cx="2278813" cy="6828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Localized</a:t>
            </a:r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 effects of styles</a:t>
            </a:r>
            <a:endParaRPr lang="ko-KR" altLang="en-US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2AA9F24-EA82-3FDD-926D-11FBFB052201}"/>
              </a:ext>
            </a:extLst>
          </p:cNvPr>
          <p:cNvSpPr/>
          <p:nvPr/>
        </p:nvSpPr>
        <p:spPr>
          <a:xfrm rot="10800000">
            <a:off x="5774829" y="3027258"/>
            <a:ext cx="248325" cy="47705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0314133-0353-803B-3F89-76E8E3262971}"/>
              </a:ext>
            </a:extLst>
          </p:cNvPr>
          <p:cNvSpPr/>
          <p:nvPr/>
        </p:nvSpPr>
        <p:spPr>
          <a:xfrm>
            <a:off x="6219287" y="2924358"/>
            <a:ext cx="2278813" cy="6828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Stochastic Variation</a:t>
            </a:r>
            <a:endParaRPr lang="ko-KR" altLang="en-US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FEB716FE-0139-AB9F-BE33-E53A7B781156}"/>
              </a:ext>
            </a:extLst>
          </p:cNvPr>
          <p:cNvSpPr/>
          <p:nvPr/>
        </p:nvSpPr>
        <p:spPr>
          <a:xfrm>
            <a:off x="1507564" y="3812737"/>
            <a:ext cx="303673" cy="279521"/>
          </a:xfrm>
          <a:prstGeom prst="plus">
            <a:avLst>
              <a:gd name="adj" fmla="val 37175"/>
            </a:avLst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744249-9A90-5470-CCC3-AE52D186AFE2}"/>
              </a:ext>
            </a:extLst>
          </p:cNvPr>
          <p:cNvSpPr txBox="1"/>
          <p:nvPr/>
        </p:nvSpPr>
        <p:spPr>
          <a:xfrm>
            <a:off x="855400" y="4200622"/>
            <a:ext cx="160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Style Mixing</a:t>
            </a:r>
          </a:p>
        </p:txBody>
      </p:sp>
    </p:spTree>
    <p:extLst>
      <p:ext uri="{BB962C8B-B14F-4D97-AF65-F5344CB8AC3E}">
        <p14:creationId xmlns:p14="http://schemas.microsoft.com/office/powerpoint/2010/main" val="2378299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Localization of the effects of styles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EEC23480-BD0C-A0ED-D352-B6BD923F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02" y="2247429"/>
            <a:ext cx="3181794" cy="57158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14A5E51-03C3-7ABA-3374-E0D2252344DB}"/>
              </a:ext>
            </a:extLst>
          </p:cNvPr>
          <p:cNvSpPr/>
          <p:nvPr/>
        </p:nvSpPr>
        <p:spPr>
          <a:xfrm>
            <a:off x="708402" y="3007114"/>
            <a:ext cx="3105052" cy="4909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Normalization of each feature vector</a:t>
            </a:r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B7AB83E-6586-6B90-9AC5-78C512FAAC3A}"/>
              </a:ext>
            </a:extLst>
          </p:cNvPr>
          <p:cNvSpPr/>
          <p:nvPr/>
        </p:nvSpPr>
        <p:spPr>
          <a:xfrm>
            <a:off x="708402" y="3741002"/>
            <a:ext cx="3105052" cy="4909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Scaling &amp; Biasing based on the style</a:t>
            </a:r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2475401B-D0EA-049E-4EDC-D9503AE80634}"/>
              </a:ext>
            </a:extLst>
          </p:cNvPr>
          <p:cNvSpPr/>
          <p:nvPr/>
        </p:nvSpPr>
        <p:spPr>
          <a:xfrm>
            <a:off x="4015127" y="3113919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F1F02D5-9D27-66AF-B51E-E89C702D895D}"/>
              </a:ext>
            </a:extLst>
          </p:cNvPr>
          <p:cNvSpPr/>
          <p:nvPr/>
        </p:nvSpPr>
        <p:spPr>
          <a:xfrm>
            <a:off x="4015127" y="3868672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D892D4D-0835-1E72-F797-F04E75A64424}"/>
              </a:ext>
            </a:extLst>
          </p:cNvPr>
          <p:cNvSpPr/>
          <p:nvPr/>
        </p:nvSpPr>
        <p:spPr>
          <a:xfrm>
            <a:off x="4520156" y="2916684"/>
            <a:ext cx="3977944" cy="6642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Force the convolution to be performed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only</a:t>
            </a:r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 based on the preceding features</a:t>
            </a:r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7FA2E688-CE1F-A491-C583-5BDF14817EE0}"/>
              </a:ext>
            </a:extLst>
          </p:cNvPr>
          <p:cNvSpPr/>
          <p:nvPr/>
        </p:nvSpPr>
        <p:spPr>
          <a:xfrm>
            <a:off x="442326" y="3157462"/>
            <a:ext cx="181536" cy="850389"/>
          </a:xfrm>
          <a:prstGeom prst="leftBrace">
            <a:avLst>
              <a:gd name="adj1" fmla="val 7870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5639756-B30D-726A-7FF5-C9104512F5B4}"/>
              </a:ext>
            </a:extLst>
          </p:cNvPr>
          <p:cNvSpPr/>
          <p:nvPr/>
        </p:nvSpPr>
        <p:spPr>
          <a:xfrm>
            <a:off x="4520156" y="3679797"/>
            <a:ext cx="3977944" cy="6642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Control the convolution in the desired direction as indicated in the style</a:t>
            </a:r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31E36C1-4C96-517F-F076-A6EC163C30C9}"/>
              </a:ext>
            </a:extLst>
          </p:cNvPr>
          <p:cNvSpPr/>
          <p:nvPr/>
        </p:nvSpPr>
        <p:spPr>
          <a:xfrm>
            <a:off x="4437528" y="2819009"/>
            <a:ext cx="4182049" cy="1652138"/>
          </a:xfrm>
          <a:prstGeom prst="roundRect">
            <a:avLst>
              <a:gd name="adj" fmla="val 107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581B5D-0054-119F-FEB2-E28C21261CEF}"/>
              </a:ext>
            </a:extLst>
          </p:cNvPr>
          <p:cNvSpPr txBox="1"/>
          <p:nvPr/>
        </p:nvSpPr>
        <p:spPr>
          <a:xfrm>
            <a:off x="5067686" y="2491175"/>
            <a:ext cx="2882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Achieve Localization</a:t>
            </a:r>
          </a:p>
        </p:txBody>
      </p:sp>
    </p:spTree>
    <p:extLst>
      <p:ext uri="{BB962C8B-B14F-4D97-AF65-F5344CB8AC3E}">
        <p14:creationId xmlns:p14="http://schemas.microsoft.com/office/powerpoint/2010/main" val="1099689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Mixing Regularization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4D8D41-7F23-4D4F-F37D-075CF36542C4}"/>
              </a:ext>
            </a:extLst>
          </p:cNvPr>
          <p:cNvSpPr/>
          <p:nvPr/>
        </p:nvSpPr>
        <p:spPr>
          <a:xfrm>
            <a:off x="1444234" y="2802481"/>
            <a:ext cx="490046" cy="490046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0206100-1C24-60EB-D9E1-4AD26AF68C6B}"/>
              </a:ext>
            </a:extLst>
          </p:cNvPr>
          <p:cNvSpPr/>
          <p:nvPr/>
        </p:nvSpPr>
        <p:spPr>
          <a:xfrm>
            <a:off x="903762" y="2303210"/>
            <a:ext cx="7292220" cy="1652138"/>
          </a:xfrm>
          <a:prstGeom prst="roundRect">
            <a:avLst>
              <a:gd name="adj" fmla="val 107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832CEA-BF03-2D5F-F9A1-5C38FF25A823}"/>
              </a:ext>
            </a:extLst>
          </p:cNvPr>
          <p:cNvSpPr txBox="1"/>
          <p:nvPr/>
        </p:nvSpPr>
        <p:spPr>
          <a:xfrm>
            <a:off x="3331224" y="1952979"/>
            <a:ext cx="214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Generated Images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9173E2-B933-C808-F5E8-8AB8D0F5980D}"/>
              </a:ext>
            </a:extLst>
          </p:cNvPr>
          <p:cNvSpPr/>
          <p:nvPr/>
        </p:nvSpPr>
        <p:spPr>
          <a:xfrm>
            <a:off x="2179303" y="2557458"/>
            <a:ext cx="490046" cy="49004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7B3EA3-FC35-7453-7CCD-E4B3C53C8507}"/>
              </a:ext>
            </a:extLst>
          </p:cNvPr>
          <p:cNvSpPr/>
          <p:nvPr/>
        </p:nvSpPr>
        <p:spPr>
          <a:xfrm>
            <a:off x="2041856" y="3199693"/>
            <a:ext cx="490046" cy="4900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BEC15C-55EE-A789-EC4A-89C8E1E2D054}"/>
              </a:ext>
            </a:extLst>
          </p:cNvPr>
          <p:cNvSpPr/>
          <p:nvPr/>
        </p:nvSpPr>
        <p:spPr>
          <a:xfrm>
            <a:off x="3556293" y="2816773"/>
            <a:ext cx="490046" cy="4900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99C5C74-0463-DB49-367D-FBE986B00C29}"/>
              </a:ext>
            </a:extLst>
          </p:cNvPr>
          <p:cNvSpPr/>
          <p:nvPr/>
        </p:nvSpPr>
        <p:spPr>
          <a:xfrm>
            <a:off x="4291362" y="2571750"/>
            <a:ext cx="490046" cy="49004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3FE9950-1646-5A17-A95E-EB209E9B8EE3}"/>
              </a:ext>
            </a:extLst>
          </p:cNvPr>
          <p:cNvSpPr/>
          <p:nvPr/>
        </p:nvSpPr>
        <p:spPr>
          <a:xfrm>
            <a:off x="4153915" y="3213985"/>
            <a:ext cx="490046" cy="490046"/>
          </a:xfrm>
          <a:prstGeom prst="rect">
            <a:avLst/>
          </a:prstGeom>
          <a:solidFill>
            <a:srgbClr val="FFFF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511C2F7-0F54-D128-90DE-F32D60C7F0E2}"/>
              </a:ext>
            </a:extLst>
          </p:cNvPr>
          <p:cNvSpPr/>
          <p:nvPr/>
        </p:nvSpPr>
        <p:spPr>
          <a:xfrm>
            <a:off x="5098041" y="2816773"/>
            <a:ext cx="490046" cy="49004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54FAE3-ED5A-8E79-1A2C-87F7E6A36EE6}"/>
              </a:ext>
            </a:extLst>
          </p:cNvPr>
          <p:cNvSpPr/>
          <p:nvPr/>
        </p:nvSpPr>
        <p:spPr>
          <a:xfrm>
            <a:off x="5833110" y="2571750"/>
            <a:ext cx="490046" cy="490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C528640-FD56-C23B-0871-24133A142312}"/>
              </a:ext>
            </a:extLst>
          </p:cNvPr>
          <p:cNvSpPr/>
          <p:nvPr/>
        </p:nvSpPr>
        <p:spPr>
          <a:xfrm>
            <a:off x="5695663" y="3213985"/>
            <a:ext cx="490046" cy="4900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F786B0-FFD7-D71A-91E9-46D1ACE20E2B}"/>
              </a:ext>
            </a:extLst>
          </p:cNvPr>
          <p:cNvSpPr/>
          <p:nvPr/>
        </p:nvSpPr>
        <p:spPr>
          <a:xfrm>
            <a:off x="6639789" y="2816773"/>
            <a:ext cx="490046" cy="4900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3C3AFD-45A3-83E4-AB65-E8456B582FA5}"/>
              </a:ext>
            </a:extLst>
          </p:cNvPr>
          <p:cNvSpPr/>
          <p:nvPr/>
        </p:nvSpPr>
        <p:spPr>
          <a:xfrm>
            <a:off x="7374858" y="2571750"/>
            <a:ext cx="490046" cy="4900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40B1DC-436F-CE1F-247C-93323B469502}"/>
              </a:ext>
            </a:extLst>
          </p:cNvPr>
          <p:cNvSpPr/>
          <p:nvPr/>
        </p:nvSpPr>
        <p:spPr>
          <a:xfrm>
            <a:off x="7237411" y="3213985"/>
            <a:ext cx="490046" cy="4900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91FE972-9B13-C4B3-A47F-F7E67C801279}"/>
              </a:ext>
            </a:extLst>
          </p:cNvPr>
          <p:cNvSpPr/>
          <p:nvPr/>
        </p:nvSpPr>
        <p:spPr>
          <a:xfrm>
            <a:off x="1302706" y="2482427"/>
            <a:ext cx="1514453" cy="1302920"/>
          </a:xfrm>
          <a:prstGeom prst="roundRect">
            <a:avLst>
              <a:gd name="adj" fmla="val 107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A74B8E7-B962-142C-9AF6-8BB677070D1B}"/>
              </a:ext>
            </a:extLst>
          </p:cNvPr>
          <p:cNvSpPr/>
          <p:nvPr/>
        </p:nvSpPr>
        <p:spPr>
          <a:xfrm>
            <a:off x="3425271" y="2477819"/>
            <a:ext cx="4542111" cy="1302920"/>
          </a:xfrm>
          <a:prstGeom prst="roundRect">
            <a:avLst>
              <a:gd name="adj" fmla="val 107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95C748-3D3B-0800-D6F0-5E606367AF4E}"/>
                  </a:ext>
                </a:extLst>
              </p:cNvPr>
              <p:cNvSpPr txBox="1"/>
              <p:nvPr/>
            </p:nvSpPr>
            <p:spPr>
              <a:xfrm>
                <a:off x="1500028" y="3988262"/>
                <a:ext cx="11433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ko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altLang="ko-KR" sz="1600" b="1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F95C748-3D3B-0800-D6F0-5E606367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028" y="3988262"/>
                <a:ext cx="1143383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C46220-A556-5FFD-9C54-1C7C5A34D975}"/>
                  </a:ext>
                </a:extLst>
              </p:cNvPr>
              <p:cNvSpPr txBox="1"/>
              <p:nvPr/>
            </p:nvSpPr>
            <p:spPr>
              <a:xfrm>
                <a:off x="4624960" y="3977363"/>
                <a:ext cx="21473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600" b="1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C46220-A556-5FFD-9C54-1C7C5A34D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960" y="3977363"/>
                <a:ext cx="214735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97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Style Mixing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941744-EF56-ABAD-7979-9DDD9D3BC57B}"/>
              </a:ext>
            </a:extLst>
          </p:cNvPr>
          <p:cNvSpPr/>
          <p:nvPr/>
        </p:nvSpPr>
        <p:spPr>
          <a:xfrm>
            <a:off x="1775012" y="2040592"/>
            <a:ext cx="127074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oxima Nova Extrabold" panose="020B0600000101010101" charset="0"/>
              </a:rPr>
              <a:t>4 X 4</a:t>
            </a:r>
            <a:endParaRPr lang="ko-KR" altLang="en-US" dirty="0">
              <a:solidFill>
                <a:schemeClr val="tx1"/>
              </a:solidFill>
              <a:latin typeface="Proxima Nova Extrabold" panose="020B0600000101010101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FC3981-A825-D54F-4D26-1C2585F52014}"/>
              </a:ext>
            </a:extLst>
          </p:cNvPr>
          <p:cNvSpPr/>
          <p:nvPr/>
        </p:nvSpPr>
        <p:spPr>
          <a:xfrm>
            <a:off x="1604683" y="2460813"/>
            <a:ext cx="1602441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oxima Nova Extrabold" panose="020B0600000101010101" charset="0"/>
              </a:rPr>
              <a:t>8 X 8</a:t>
            </a:r>
            <a:endParaRPr lang="ko-KR" altLang="en-US" dirty="0">
              <a:solidFill>
                <a:schemeClr val="tx1"/>
              </a:solidFill>
              <a:latin typeface="Proxima Nova Extrabold" panose="020B0600000101010101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3EF2DD-CB44-E7F6-E0F8-30C7B9A7D323}"/>
              </a:ext>
            </a:extLst>
          </p:cNvPr>
          <p:cNvSpPr/>
          <p:nvPr/>
        </p:nvSpPr>
        <p:spPr>
          <a:xfrm>
            <a:off x="1443318" y="2901723"/>
            <a:ext cx="1938618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oxima Nova Extrabold" panose="020B0600000101010101" charset="0"/>
              </a:rPr>
              <a:t>16 X 16</a:t>
            </a:r>
            <a:endParaRPr lang="ko-KR" altLang="en-US" dirty="0">
              <a:solidFill>
                <a:schemeClr val="tx1"/>
              </a:solidFill>
              <a:latin typeface="Proxima Nova Extrabold" panose="020B0600000101010101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D2911A-F55C-3A6F-9217-112BC3A7A64B}"/>
              </a:ext>
            </a:extLst>
          </p:cNvPr>
          <p:cNvSpPr/>
          <p:nvPr/>
        </p:nvSpPr>
        <p:spPr>
          <a:xfrm>
            <a:off x="956982" y="3932440"/>
            <a:ext cx="290904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oxima Nova Extrabold" panose="020B0600000101010101" charset="0"/>
              </a:rPr>
              <a:t>256 X 256</a:t>
            </a:r>
            <a:endParaRPr lang="ko-KR" altLang="en-US" dirty="0">
              <a:solidFill>
                <a:schemeClr val="tx1"/>
              </a:solidFill>
              <a:latin typeface="Proxima Nova Extrabold" panose="020B0600000101010101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E5F6B5-A011-6DC3-F2BF-16586EA7B07C}"/>
              </a:ext>
            </a:extLst>
          </p:cNvPr>
          <p:cNvSpPr/>
          <p:nvPr/>
        </p:nvSpPr>
        <p:spPr>
          <a:xfrm>
            <a:off x="732865" y="4396856"/>
            <a:ext cx="3348318" cy="342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oxima Nova Extrabold" panose="020B0600000101010101" charset="0"/>
              </a:rPr>
              <a:t>1024 X 1024</a:t>
            </a:r>
            <a:endParaRPr lang="ko-KR" altLang="en-US" dirty="0">
              <a:solidFill>
                <a:schemeClr val="tx1"/>
              </a:solidFill>
              <a:latin typeface="Proxima Nova Extrabold" panose="020B0600000101010101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F59EA5E-68F5-916A-A99A-19B7FADD45BE}"/>
              </a:ext>
            </a:extLst>
          </p:cNvPr>
          <p:cNvSpPr/>
          <p:nvPr/>
        </p:nvSpPr>
        <p:spPr>
          <a:xfrm>
            <a:off x="2360814" y="3352227"/>
            <a:ext cx="103625" cy="1036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D9F47A4-6C38-09A9-D7C0-2F39759B4325}"/>
              </a:ext>
            </a:extLst>
          </p:cNvPr>
          <p:cNvSpPr/>
          <p:nvPr/>
        </p:nvSpPr>
        <p:spPr>
          <a:xfrm>
            <a:off x="2360814" y="3519503"/>
            <a:ext cx="103625" cy="1036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1CAC25A-8BC1-4E47-45F9-B27887581868}"/>
              </a:ext>
            </a:extLst>
          </p:cNvPr>
          <p:cNvSpPr/>
          <p:nvPr/>
        </p:nvSpPr>
        <p:spPr>
          <a:xfrm>
            <a:off x="2360814" y="3692831"/>
            <a:ext cx="103625" cy="1036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중괄호 16">
            <a:extLst>
              <a:ext uri="{FF2B5EF4-FFF2-40B4-BE49-F238E27FC236}">
                <a16:creationId xmlns:a16="http://schemas.microsoft.com/office/drawing/2014/main" id="{10C7BEA4-55C9-54BC-F822-FD223A4C48EF}"/>
              </a:ext>
            </a:extLst>
          </p:cNvPr>
          <p:cNvSpPr/>
          <p:nvPr/>
        </p:nvSpPr>
        <p:spPr>
          <a:xfrm>
            <a:off x="4175312" y="2040592"/>
            <a:ext cx="383242" cy="1415260"/>
          </a:xfrm>
          <a:prstGeom prst="rightBrace">
            <a:avLst>
              <a:gd name="adj1" fmla="val 5745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중괄호 17">
            <a:extLst>
              <a:ext uri="{FF2B5EF4-FFF2-40B4-BE49-F238E27FC236}">
                <a16:creationId xmlns:a16="http://schemas.microsoft.com/office/drawing/2014/main" id="{60FCAB02-4E01-32BF-4644-D7AFF8080F33}"/>
              </a:ext>
            </a:extLst>
          </p:cNvPr>
          <p:cNvSpPr/>
          <p:nvPr/>
        </p:nvSpPr>
        <p:spPr>
          <a:xfrm>
            <a:off x="4188758" y="3606543"/>
            <a:ext cx="383242" cy="1133214"/>
          </a:xfrm>
          <a:prstGeom prst="rightBrace">
            <a:avLst>
              <a:gd name="adj1" fmla="val 5745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BC23C1-C58E-DA8B-D608-BD6E8F6C9062}"/>
              </a:ext>
            </a:extLst>
          </p:cNvPr>
          <p:cNvSpPr txBox="1"/>
          <p:nvPr/>
        </p:nvSpPr>
        <p:spPr>
          <a:xfrm>
            <a:off x="5961951" y="1617724"/>
            <a:ext cx="1607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Latent Codes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CB4D74-5761-1CF6-6A1A-227D23979BC3}"/>
                  </a:ext>
                </a:extLst>
              </p:cNvPr>
              <p:cNvSpPr txBox="1"/>
              <p:nvPr/>
            </p:nvSpPr>
            <p:spPr>
              <a:xfrm>
                <a:off x="6308019" y="1953641"/>
                <a:ext cx="4579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600" b="1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CB4D74-5761-1CF6-6A1A-227D23979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019" y="1953641"/>
                <a:ext cx="45793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A89A92-AEB8-96DC-B82D-DFE6AA974EEE}"/>
                  </a:ext>
                </a:extLst>
              </p:cNvPr>
              <p:cNvSpPr txBox="1"/>
              <p:nvPr/>
            </p:nvSpPr>
            <p:spPr>
              <a:xfrm>
                <a:off x="6765950" y="1954059"/>
                <a:ext cx="5407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ko-KR" sz="1600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5A89A92-AEB8-96DC-B82D-DFE6AA974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950" y="1954059"/>
                <a:ext cx="54079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717AAD0D-B504-5509-D57C-5C5EF2FC527C}"/>
              </a:ext>
            </a:extLst>
          </p:cNvPr>
          <p:cNvSpPr/>
          <p:nvPr/>
        </p:nvSpPr>
        <p:spPr>
          <a:xfrm>
            <a:off x="6379347" y="2417312"/>
            <a:ext cx="773206" cy="228283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B75FFCE-58F0-2C77-857E-A57443B84FDF}"/>
                  </a:ext>
                </a:extLst>
              </p:cNvPr>
              <p:cNvSpPr/>
              <p:nvPr/>
            </p:nvSpPr>
            <p:spPr>
              <a:xfrm>
                <a:off x="6133939" y="2805775"/>
                <a:ext cx="1264022" cy="12640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Mapping</a:t>
                </a:r>
              </a:p>
              <a:p>
                <a:pPr algn="ctr"/>
                <a:r>
                  <a:rPr lang="en-US" altLang="ko-KR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Network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altLang="ko-KR" b="1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B75FFCE-58F0-2C77-857E-A57443B84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39" y="2805775"/>
                <a:ext cx="1264022" cy="1264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9CAF7F-ED0E-4292-2BC0-50F97293E952}"/>
                  </a:ext>
                </a:extLst>
              </p:cNvPr>
              <p:cNvSpPr txBox="1"/>
              <p:nvPr/>
            </p:nvSpPr>
            <p:spPr>
              <a:xfrm>
                <a:off x="4734520" y="2563169"/>
                <a:ext cx="4579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600" b="1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9CAF7F-ED0E-4292-2BC0-50F97293E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520" y="2563169"/>
                <a:ext cx="45793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0A11E3-AB47-8A63-4853-AB3DC6B9BBDE}"/>
                  </a:ext>
                </a:extLst>
              </p:cNvPr>
              <p:cNvSpPr txBox="1"/>
              <p:nvPr/>
            </p:nvSpPr>
            <p:spPr>
              <a:xfrm>
                <a:off x="4734519" y="4001196"/>
                <a:ext cx="4579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ko-KR" sz="1600" b="1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00A11E3-AB47-8A63-4853-AB3DC6B9B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519" y="4001196"/>
                <a:ext cx="45793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8081F81-6B4E-E3BC-6EFE-FFC5ED20B278}"/>
              </a:ext>
            </a:extLst>
          </p:cNvPr>
          <p:cNvSpPr/>
          <p:nvPr/>
        </p:nvSpPr>
        <p:spPr>
          <a:xfrm rot="6862492">
            <a:off x="5380929" y="2672586"/>
            <a:ext cx="383242" cy="68137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AE514E99-CA8D-B58F-A14E-930A07676408}"/>
              </a:ext>
            </a:extLst>
          </p:cNvPr>
          <p:cNvSpPr/>
          <p:nvPr/>
        </p:nvSpPr>
        <p:spPr>
          <a:xfrm rot="3796976">
            <a:off x="5398726" y="3600939"/>
            <a:ext cx="383242" cy="68137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18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Contents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8099-45C2-0558-D944-CA209A1C2ACE}"/>
              </a:ext>
            </a:extLst>
          </p:cNvPr>
          <p:cNvSpPr txBox="1"/>
          <p:nvPr/>
        </p:nvSpPr>
        <p:spPr>
          <a:xfrm>
            <a:off x="181535" y="1223682"/>
            <a:ext cx="876075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Introduction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Style-based Generator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Properties of the style-based generator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Disentanglement Studies</a:t>
            </a:r>
          </a:p>
          <a:p>
            <a:pPr marL="514350" indent="-514350">
              <a:buFont typeface="+mj-lt"/>
              <a:buAutoNum type="romanUcPeriod"/>
            </a:pP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Results</a:t>
            </a:r>
            <a:endParaRPr lang="ko-KR" altLang="en-US" sz="2500" dirty="0">
              <a:latin typeface="Proxima Nova Extrabold" panose="020B0600000101010101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Style Mixing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 descr="인간의 얼굴, 미소, 콜라주, 사람이(가) 표시된 사진&#10;&#10;자동 생성된 설명">
            <a:extLst>
              <a:ext uri="{FF2B5EF4-FFF2-40B4-BE49-F238E27FC236}">
                <a16:creationId xmlns:a16="http://schemas.microsoft.com/office/drawing/2014/main" id="{223CC172-6969-84E1-F5FF-9657D913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83" y="1176165"/>
            <a:ext cx="3322814" cy="38374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AD5ED-9900-6085-EA28-1398CC9C044A}"/>
              </a:ext>
            </a:extLst>
          </p:cNvPr>
          <p:cNvSpPr/>
          <p:nvPr/>
        </p:nvSpPr>
        <p:spPr>
          <a:xfrm>
            <a:off x="2596269" y="1777300"/>
            <a:ext cx="3194080" cy="158446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FB446F-28CB-73F7-973C-F848CF690DBA}"/>
              </a:ext>
            </a:extLst>
          </p:cNvPr>
          <p:cNvSpPr/>
          <p:nvPr/>
        </p:nvSpPr>
        <p:spPr>
          <a:xfrm>
            <a:off x="2596269" y="3388659"/>
            <a:ext cx="3194080" cy="1048871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BCB238-0A32-B620-B119-ADEBB06D09F2}"/>
              </a:ext>
            </a:extLst>
          </p:cNvPr>
          <p:cNvSpPr/>
          <p:nvPr/>
        </p:nvSpPr>
        <p:spPr>
          <a:xfrm>
            <a:off x="2596269" y="4464424"/>
            <a:ext cx="3194080" cy="524435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56565DD-9747-A4B2-82D4-BE55B5E6C347}"/>
              </a:ext>
            </a:extLst>
          </p:cNvPr>
          <p:cNvSpPr/>
          <p:nvPr/>
        </p:nvSpPr>
        <p:spPr>
          <a:xfrm>
            <a:off x="5919083" y="2306065"/>
            <a:ext cx="2827725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“Coarse Styles” from source B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“Fine Styles” from source A</a:t>
            </a:r>
            <a:endParaRPr lang="ko-KR" altLang="en-US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4FBFCF-B2C6-35FC-25B7-047FC5863FB8}"/>
              </a:ext>
            </a:extLst>
          </p:cNvPr>
          <p:cNvSpPr/>
          <p:nvPr/>
        </p:nvSpPr>
        <p:spPr>
          <a:xfrm>
            <a:off x="5919083" y="3594795"/>
            <a:ext cx="2827725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“Middle Styles” from source B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“Middle Styles” from source A</a:t>
            </a:r>
            <a:endParaRPr lang="ko-KR" altLang="en-US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B89145A-D271-483B-5B2C-BCBE906615B9}"/>
              </a:ext>
            </a:extLst>
          </p:cNvPr>
          <p:cNvSpPr/>
          <p:nvPr/>
        </p:nvSpPr>
        <p:spPr>
          <a:xfrm>
            <a:off x="5905635" y="4434802"/>
            <a:ext cx="2841173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“Fine Styles” from source B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“Coarse </a:t>
            </a:r>
            <a:r>
              <a:rPr lang="en-US" altLang="ko-KR" b="1" dirty="0" err="1">
                <a:solidFill>
                  <a:sysClr val="windowText" lastClr="000000"/>
                </a:solidFill>
                <a:latin typeface="Proxima Nova" panose="020B0600000101010101" charset="0"/>
              </a:rPr>
              <a:t>Stylse</a:t>
            </a:r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” from source A</a:t>
            </a:r>
            <a:endParaRPr lang="ko-KR" altLang="en-US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48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Style Mixing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6B27372-971C-57F9-138F-05E94E7F5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93" y="2327593"/>
            <a:ext cx="6125430" cy="1724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125FCC-8312-3A99-C032-42CAF3898D94}"/>
              </a:ext>
            </a:extLst>
          </p:cNvPr>
          <p:cNvSpPr txBox="1"/>
          <p:nvPr/>
        </p:nvSpPr>
        <p:spPr>
          <a:xfrm>
            <a:off x="2767075" y="3968039"/>
            <a:ext cx="3438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FID scores in FFHQ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180D1A-D417-E43F-0841-0245C7110D67}"/>
              </a:ext>
            </a:extLst>
          </p:cNvPr>
          <p:cNvSpPr txBox="1"/>
          <p:nvPr/>
        </p:nvSpPr>
        <p:spPr>
          <a:xfrm>
            <a:off x="1051560" y="4414971"/>
            <a:ext cx="704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* FFHQ : New dataset of human faces created with style-based generator</a:t>
            </a:r>
          </a:p>
        </p:txBody>
      </p:sp>
    </p:spTree>
    <p:extLst>
      <p:ext uri="{BB962C8B-B14F-4D97-AF65-F5344CB8AC3E}">
        <p14:creationId xmlns:p14="http://schemas.microsoft.com/office/powerpoint/2010/main" val="1461891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Stochastic Variation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 descr="사람, 인간의 얼굴, 피부, 속눈썹이(가) 표시된 사진&#10;&#10;자동 생성된 설명">
            <a:extLst>
              <a:ext uri="{FF2B5EF4-FFF2-40B4-BE49-F238E27FC236}">
                <a16:creationId xmlns:a16="http://schemas.microsoft.com/office/drawing/2014/main" id="{6DD70A67-58D3-EFBE-5073-AD94960D0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017784"/>
            <a:ext cx="3642360" cy="2038296"/>
          </a:xfrm>
          <a:prstGeom prst="rect">
            <a:avLst/>
          </a:prstGeom>
        </p:spPr>
      </p:pic>
      <p:pic>
        <p:nvPicPr>
          <p:cNvPr id="5" name="그림 4" descr="인간의 얼굴, 사람, 나무, 미소이(가) 표시된 사진&#10;&#10;자동 생성된 설명">
            <a:extLst>
              <a:ext uri="{FF2B5EF4-FFF2-40B4-BE49-F238E27FC236}">
                <a16:creationId xmlns:a16="http://schemas.microsoft.com/office/drawing/2014/main" id="{E77121DB-0978-8A91-05D3-4EAF27533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2077252"/>
            <a:ext cx="2910198" cy="191935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45DDF53-183F-F5BB-301B-E3CB59772E55}"/>
              </a:ext>
            </a:extLst>
          </p:cNvPr>
          <p:cNvSpPr/>
          <p:nvPr/>
        </p:nvSpPr>
        <p:spPr>
          <a:xfrm>
            <a:off x="418380" y="2400930"/>
            <a:ext cx="1034464" cy="1034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03A3148-76C4-C141-C31D-519274100819}"/>
              </a:ext>
            </a:extLst>
          </p:cNvPr>
          <p:cNvSpPr/>
          <p:nvPr/>
        </p:nvSpPr>
        <p:spPr>
          <a:xfrm>
            <a:off x="2597700" y="2706636"/>
            <a:ext cx="440450" cy="44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DC3E8D0-FB74-F03A-17E9-AFFD54E58D87}"/>
              </a:ext>
            </a:extLst>
          </p:cNvPr>
          <p:cNvSpPr/>
          <p:nvPr/>
        </p:nvSpPr>
        <p:spPr>
          <a:xfrm>
            <a:off x="3542580" y="3168108"/>
            <a:ext cx="440450" cy="44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B7491F-9DC8-2344-80ED-321703B1D8DC}"/>
              </a:ext>
            </a:extLst>
          </p:cNvPr>
          <p:cNvSpPr/>
          <p:nvPr/>
        </p:nvSpPr>
        <p:spPr>
          <a:xfrm>
            <a:off x="5980980" y="2180705"/>
            <a:ext cx="440450" cy="44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2735A8-3261-39C5-778C-C43643954768}"/>
              </a:ext>
            </a:extLst>
          </p:cNvPr>
          <p:cNvSpPr/>
          <p:nvPr/>
        </p:nvSpPr>
        <p:spPr>
          <a:xfrm>
            <a:off x="6872519" y="2297561"/>
            <a:ext cx="440450" cy="44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2472ECC-F4BE-00D6-3ABA-28439BFB9E16}"/>
              </a:ext>
            </a:extLst>
          </p:cNvPr>
          <p:cNvSpPr/>
          <p:nvPr/>
        </p:nvSpPr>
        <p:spPr>
          <a:xfrm>
            <a:off x="6872519" y="3531823"/>
            <a:ext cx="440450" cy="440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821D63C-C4F7-9C60-FD87-39A3343C6CCD}"/>
              </a:ext>
            </a:extLst>
          </p:cNvPr>
          <p:cNvSpPr/>
          <p:nvPr/>
        </p:nvSpPr>
        <p:spPr>
          <a:xfrm>
            <a:off x="6529212" y="3216679"/>
            <a:ext cx="343307" cy="343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9F2C26-8A75-A700-EE41-A044CF5B4782}"/>
              </a:ext>
            </a:extLst>
          </p:cNvPr>
          <p:cNvSpPr/>
          <p:nvPr/>
        </p:nvSpPr>
        <p:spPr>
          <a:xfrm>
            <a:off x="418380" y="4193051"/>
            <a:ext cx="37726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Stochastic aspects </a:t>
            </a:r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in the picture of humans</a:t>
            </a:r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7127AFC-0138-6774-67E3-32BE03B5DDAE}"/>
              </a:ext>
            </a:extLst>
          </p:cNvPr>
          <p:cNvSpPr/>
          <p:nvPr/>
        </p:nvSpPr>
        <p:spPr>
          <a:xfrm>
            <a:off x="4898940" y="4193051"/>
            <a:ext cx="37726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Can be randomized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without affecting the perception</a:t>
            </a:r>
            <a:endParaRPr lang="ko-KR" altLang="en-US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8889EE78-55CE-EE84-5568-B9AB5A2333A6}"/>
              </a:ext>
            </a:extLst>
          </p:cNvPr>
          <p:cNvSpPr/>
          <p:nvPr/>
        </p:nvSpPr>
        <p:spPr>
          <a:xfrm>
            <a:off x="4429597" y="4338540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83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Stochastic Variation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E481A24-8C45-1C92-EB63-A876FAFA2FEA}"/>
              </a:ext>
            </a:extLst>
          </p:cNvPr>
          <p:cNvSpPr/>
          <p:nvPr/>
        </p:nvSpPr>
        <p:spPr>
          <a:xfrm>
            <a:off x="4075980" y="1436513"/>
            <a:ext cx="4222200" cy="4909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Difficult to achieve </a:t>
            </a:r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with traditional generators</a:t>
            </a:r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6E708A1-8BA9-574C-297F-11C03DF80C37}"/>
              </a:ext>
            </a:extLst>
          </p:cNvPr>
          <p:cNvSpPr/>
          <p:nvPr/>
        </p:nvSpPr>
        <p:spPr>
          <a:xfrm>
            <a:off x="3580787" y="1551932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341955-71E3-DE34-9D68-8A68180D9272}"/>
              </a:ext>
            </a:extLst>
          </p:cNvPr>
          <p:cNvSpPr txBox="1"/>
          <p:nvPr/>
        </p:nvSpPr>
        <p:spPr>
          <a:xfrm>
            <a:off x="426720" y="2080260"/>
            <a:ext cx="8405580" cy="150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oxima Nova" panose="020B0600000101010101" charset="0"/>
              </a:rPr>
              <a:t>Latent information can be </a:t>
            </a:r>
            <a:r>
              <a:rPr lang="en-US" altLang="ko-KR" sz="1600" b="1" dirty="0">
                <a:latin typeface="Proxima Nova" panose="020B0600000101010101" charset="0"/>
              </a:rPr>
              <a:t>supplied only through the input layer</a:t>
            </a:r>
            <a:endParaRPr lang="en-US" altLang="ko-KR" sz="1600" dirty="0">
              <a:latin typeface="Proxima Nova" panose="020B0600000101010101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Proxima Nova" panose="020B0600000101010101" charset="0"/>
              </a:rPr>
              <a:t>Hard to specify when and how many </a:t>
            </a:r>
            <a:r>
              <a:rPr lang="en-US" altLang="ko-KR" sz="1600" dirty="0">
                <a:latin typeface="Proxima Nova" panose="020B0600000101010101" charset="0"/>
              </a:rPr>
              <a:t>spatially-varying pseudorandom numbers should be generated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000212-462A-36C1-33A5-09DC5EAA63FA}"/>
              </a:ext>
            </a:extLst>
          </p:cNvPr>
          <p:cNvSpPr/>
          <p:nvPr/>
        </p:nvSpPr>
        <p:spPr>
          <a:xfrm>
            <a:off x="851492" y="3947471"/>
            <a:ext cx="2691195" cy="4909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Require more network capacity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CB0AB7F-9A70-05EA-EF5F-86B05678DFB5}"/>
              </a:ext>
            </a:extLst>
          </p:cNvPr>
          <p:cNvSpPr/>
          <p:nvPr/>
        </p:nvSpPr>
        <p:spPr>
          <a:xfrm>
            <a:off x="4024695" y="3953592"/>
            <a:ext cx="4807605" cy="4909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Inevitable</a:t>
            </a:r>
            <a:r>
              <a:rPr lang="ko-KR" altLang="en-US" sz="1400" dirty="0">
                <a:solidFill>
                  <a:schemeClr val="tx1"/>
                </a:solidFill>
                <a:latin typeface="Proxima Nova" panose="020B0600000101010101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exposure</a:t>
            </a:r>
            <a:r>
              <a:rPr lang="ko-KR" altLang="en-US" sz="1400" dirty="0">
                <a:solidFill>
                  <a:schemeClr val="tx1"/>
                </a:solidFill>
                <a:latin typeface="Proxima Nova" panose="020B0600000101010101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of</a:t>
            </a:r>
            <a:r>
              <a:rPr lang="ko-KR" altLang="en-US" sz="1400" dirty="0">
                <a:solidFill>
                  <a:schemeClr val="tx1"/>
                </a:solidFill>
                <a:latin typeface="Proxima Nova" panose="020B0600000101010101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the</a:t>
            </a:r>
            <a:r>
              <a:rPr lang="ko-KR" altLang="en-US" sz="1400" dirty="0">
                <a:solidFill>
                  <a:schemeClr val="tx1"/>
                </a:solidFill>
                <a:latin typeface="Proxima Nova" panose="020B0600000101010101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periodicity</a:t>
            </a:r>
            <a:r>
              <a:rPr lang="ko-KR" altLang="en-US" sz="1400" dirty="0">
                <a:solidFill>
                  <a:schemeClr val="tx1"/>
                </a:solidFill>
                <a:latin typeface="Proxima Nova" panose="020B0600000101010101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of</a:t>
            </a:r>
            <a:r>
              <a:rPr lang="ko-KR" altLang="en-US" sz="1400" dirty="0">
                <a:solidFill>
                  <a:schemeClr val="tx1"/>
                </a:solidFill>
                <a:latin typeface="Proxima Nova" panose="020B0600000101010101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generated</a:t>
            </a:r>
            <a:r>
              <a:rPr lang="ko-KR" altLang="en-US" sz="1400" dirty="0">
                <a:solidFill>
                  <a:schemeClr val="tx1"/>
                </a:solidFill>
                <a:latin typeface="Proxima Nova" panose="020B0600000101010101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signal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A4A55F4-B680-0BAE-7070-4777E0B78F5F}"/>
              </a:ext>
            </a:extLst>
          </p:cNvPr>
          <p:cNvSpPr/>
          <p:nvPr/>
        </p:nvSpPr>
        <p:spPr>
          <a:xfrm>
            <a:off x="417043" y="4058372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>
            <a:extLst>
              <a:ext uri="{FF2B5EF4-FFF2-40B4-BE49-F238E27FC236}">
                <a16:creationId xmlns:a16="http://schemas.microsoft.com/office/drawing/2014/main" id="{ADC80D73-9113-7A66-95CA-654B2424C21E}"/>
              </a:ext>
            </a:extLst>
          </p:cNvPr>
          <p:cNvSpPr/>
          <p:nvPr/>
        </p:nvSpPr>
        <p:spPr>
          <a:xfrm>
            <a:off x="3631854" y="4056080"/>
            <a:ext cx="303673" cy="279521"/>
          </a:xfrm>
          <a:prstGeom prst="plus">
            <a:avLst>
              <a:gd name="adj" fmla="val 37175"/>
            </a:avLst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494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Stochastic Variation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59BB2170-3DA3-AA79-746F-0921853C0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3"/>
          <a:stretch/>
        </p:blipFill>
        <p:spPr>
          <a:xfrm>
            <a:off x="590889" y="1997467"/>
            <a:ext cx="2164977" cy="262205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42BB74B-6D67-17A4-18A3-BC2020053998}"/>
              </a:ext>
            </a:extLst>
          </p:cNvPr>
          <p:cNvSpPr/>
          <p:nvPr/>
        </p:nvSpPr>
        <p:spPr>
          <a:xfrm>
            <a:off x="2274404" y="1953775"/>
            <a:ext cx="481462" cy="250066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9B91296-0DBD-1507-39D3-049B02EDC6CE}"/>
              </a:ext>
            </a:extLst>
          </p:cNvPr>
          <p:cNvSpPr/>
          <p:nvPr/>
        </p:nvSpPr>
        <p:spPr>
          <a:xfrm>
            <a:off x="2928892" y="2261566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CF5104D-EFC5-4FBF-A1F5-876490B19343}"/>
              </a:ext>
            </a:extLst>
          </p:cNvPr>
          <p:cNvSpPr/>
          <p:nvPr/>
        </p:nvSpPr>
        <p:spPr>
          <a:xfrm>
            <a:off x="3359553" y="2146147"/>
            <a:ext cx="5387255" cy="4909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Add 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per-pixel noise </a:t>
            </a:r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after every convolution</a:t>
            </a:r>
            <a:endParaRPr lang="ko-KR" altLang="en-US" sz="16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603DF-6E58-5867-4E72-EFB48022E4DB}"/>
              </a:ext>
            </a:extLst>
          </p:cNvPr>
          <p:cNvSpPr txBox="1"/>
          <p:nvPr/>
        </p:nvSpPr>
        <p:spPr>
          <a:xfrm>
            <a:off x="3359553" y="2664290"/>
            <a:ext cx="538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With the help of per-feature scaling factors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984BA4-C1F6-2CEC-9B5C-94DA1AD33038}"/>
              </a:ext>
            </a:extLst>
          </p:cNvPr>
          <p:cNvSpPr/>
          <p:nvPr/>
        </p:nvSpPr>
        <p:spPr>
          <a:xfrm>
            <a:off x="3307905" y="3443335"/>
            <a:ext cx="5387255" cy="4909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Fresh noise is supplied to every layer (Features)</a:t>
            </a:r>
            <a:endParaRPr lang="ko-KR" altLang="en-US" sz="16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32B660E-93A3-CE51-893D-3EB828D624EE}"/>
              </a:ext>
            </a:extLst>
          </p:cNvPr>
          <p:cNvSpPr/>
          <p:nvPr/>
        </p:nvSpPr>
        <p:spPr>
          <a:xfrm>
            <a:off x="5614929" y="3066174"/>
            <a:ext cx="773206" cy="228283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C5D881A-4205-2E6F-8C42-5225C4C74B8F}"/>
              </a:ext>
            </a:extLst>
          </p:cNvPr>
          <p:cNvSpPr/>
          <p:nvPr/>
        </p:nvSpPr>
        <p:spPr>
          <a:xfrm>
            <a:off x="3307904" y="4128588"/>
            <a:ext cx="5387255" cy="4909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Only affects stochastic aspects (= Effect is localized)</a:t>
            </a:r>
            <a:endParaRPr lang="ko-KR" altLang="en-US" sz="16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896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Stochastic Variation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8" name="그림 7" descr="인간의 얼굴, 스크린샷, 유아, 피부이(가) 표시된 사진&#10;&#10;자동 생성된 설명">
            <a:extLst>
              <a:ext uri="{FF2B5EF4-FFF2-40B4-BE49-F238E27FC236}">
                <a16:creationId xmlns:a16="http://schemas.microsoft.com/office/drawing/2014/main" id="{DB690D65-62F6-F7D4-76F5-5D4D0D03B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99" y="1902633"/>
            <a:ext cx="4187618" cy="299765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470A0A-BEB4-479E-E75C-12A3E0BF0DCD}"/>
              </a:ext>
            </a:extLst>
          </p:cNvPr>
          <p:cNvSpPr/>
          <p:nvPr/>
        </p:nvSpPr>
        <p:spPr>
          <a:xfrm>
            <a:off x="5919083" y="2472250"/>
            <a:ext cx="2827725" cy="16535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White parts</a:t>
            </a:r>
          </a:p>
          <a:p>
            <a:pPr algn="ctr"/>
            <a:r>
              <a:rPr lang="en-US" altLang="ko-KR" sz="18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High Variations</a:t>
            </a:r>
          </a:p>
          <a:p>
            <a:pPr algn="ctr"/>
            <a:endParaRPr lang="en-US" altLang="ko-KR" sz="1800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Black parts</a:t>
            </a:r>
          </a:p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→ Low Variations</a:t>
            </a:r>
          </a:p>
        </p:txBody>
      </p:sp>
    </p:spTree>
    <p:extLst>
      <p:ext uri="{BB962C8B-B14F-4D97-AF65-F5344CB8AC3E}">
        <p14:creationId xmlns:p14="http://schemas.microsoft.com/office/powerpoint/2010/main" val="2928389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Stochastic Variation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5470A0A-BEB4-479E-E75C-12A3E0BF0DCD}"/>
              </a:ext>
            </a:extLst>
          </p:cNvPr>
          <p:cNvSpPr/>
          <p:nvPr/>
        </p:nvSpPr>
        <p:spPr>
          <a:xfrm>
            <a:off x="5930826" y="2867554"/>
            <a:ext cx="1417754" cy="8796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Proxima Nova" panose="020B0600000101010101" charset="0"/>
              </a:rPr>
              <a:t>(a) : All layers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Proxima Nova" panose="020B0600000101010101" charset="0"/>
              </a:rPr>
              <a:t>(b) : No noise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Proxima Nova" panose="020B0600000101010101" charset="0"/>
              </a:rPr>
              <a:t>(c) : Fine Layers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Proxima Nova" panose="020B0600000101010101" charset="0"/>
              </a:rPr>
              <a:t>(d) : Coarse Layers</a:t>
            </a:r>
          </a:p>
        </p:txBody>
      </p:sp>
      <p:pic>
        <p:nvPicPr>
          <p:cNvPr id="3" name="그림 2" descr="인간의 얼굴, 소년, 사람, 콜라주이(가) 표시된 사진&#10;&#10;자동 생성된 설명">
            <a:extLst>
              <a:ext uri="{FF2B5EF4-FFF2-40B4-BE49-F238E27FC236}">
                <a16:creationId xmlns:a16="http://schemas.microsoft.com/office/drawing/2014/main" id="{1E1783A7-19CA-09D8-FF8B-7D52DA1B9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939" y="1867732"/>
            <a:ext cx="2919922" cy="28793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0FD0E-3BF0-5127-FF88-7B53586800A6}"/>
              </a:ext>
            </a:extLst>
          </p:cNvPr>
          <p:cNvSpPr txBox="1"/>
          <p:nvPr/>
        </p:nvSpPr>
        <p:spPr>
          <a:xfrm>
            <a:off x="884460" y="4728075"/>
            <a:ext cx="704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Different Results according to the stage that noise is injected</a:t>
            </a:r>
          </a:p>
        </p:txBody>
      </p:sp>
    </p:spTree>
    <p:extLst>
      <p:ext uri="{BB962C8B-B14F-4D97-AF65-F5344CB8AC3E}">
        <p14:creationId xmlns:p14="http://schemas.microsoft.com/office/powerpoint/2010/main" val="2816475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Style &amp; Stochasticity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Properties of the Style-based Generator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54525B9-48C5-8966-9A75-E792EB106D17}"/>
              </a:ext>
            </a:extLst>
          </p:cNvPr>
          <p:cNvSpPr/>
          <p:nvPr/>
        </p:nvSpPr>
        <p:spPr>
          <a:xfrm>
            <a:off x="1327318" y="2363793"/>
            <a:ext cx="7254760" cy="4121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Affect the entire image → Features are </a:t>
            </a: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controlled coherently </a:t>
            </a:r>
            <a:r>
              <a:rPr lang="en-US" altLang="ko-KR" sz="1600" dirty="0">
                <a:solidFill>
                  <a:sysClr val="windowText" lastClr="000000"/>
                </a:solidFill>
                <a:latin typeface="Proxima Nova" panose="020B0600000101010101" charset="0"/>
              </a:rPr>
              <a:t>with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9475CAD-912F-38F0-2523-AD6FEF021EAC}"/>
              </a:ext>
            </a:extLst>
          </p:cNvPr>
          <p:cNvSpPr/>
          <p:nvPr/>
        </p:nvSpPr>
        <p:spPr>
          <a:xfrm>
            <a:off x="448055" y="2247429"/>
            <a:ext cx="1213538" cy="61193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Style</a:t>
            </a:r>
            <a:endParaRPr lang="ko-KR" altLang="en-US" sz="1600" b="1" dirty="0">
              <a:solidFill>
                <a:schemeClr val="tx1"/>
              </a:solidFill>
              <a:latin typeface="Proxima Nova" panose="020B0600000101010101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EE27BE-CF6E-66E8-39D2-C4C8927E6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6" t="10687" r="2856" b="-1"/>
          <a:stretch/>
        </p:blipFill>
        <p:spPr>
          <a:xfrm>
            <a:off x="7577116" y="2464949"/>
            <a:ext cx="913364" cy="19601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B9D81E4-E82C-3E9D-D6B1-99F83E1891AF}"/>
              </a:ext>
            </a:extLst>
          </p:cNvPr>
          <p:cNvSpPr/>
          <p:nvPr/>
        </p:nvSpPr>
        <p:spPr>
          <a:xfrm>
            <a:off x="1327318" y="3100127"/>
            <a:ext cx="7254760" cy="40664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ysClr val="windowText" lastClr="000000"/>
                </a:solidFill>
                <a:latin typeface="Proxima Nova" panose="020B0600000101010101" charset="0"/>
              </a:rPr>
              <a:t>- Noise added to all pixels </a:t>
            </a:r>
            <a:r>
              <a:rPr lang="en-US" altLang="ko-KR" sz="15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independently</a:t>
            </a:r>
            <a:r>
              <a:rPr lang="en-US" altLang="ko-KR" sz="1500" dirty="0">
                <a:solidFill>
                  <a:sysClr val="windowText" lastClr="000000"/>
                </a:solidFill>
                <a:latin typeface="Proxima Nova" panose="020B0600000101010101" charset="0"/>
              </a:rPr>
              <a:t> → </a:t>
            </a:r>
            <a:r>
              <a:rPr lang="en-US" altLang="ko-KR" sz="15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Only handle</a:t>
            </a:r>
            <a:r>
              <a:rPr lang="en-US" altLang="ko-KR" sz="1500" dirty="0">
                <a:solidFill>
                  <a:sysClr val="windowText" lastClr="000000"/>
                </a:solidFill>
                <a:latin typeface="Proxima Nova" panose="020B0600000101010101" charset="0"/>
              </a:rPr>
              <a:t> stochastic variation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79F5BCD-983B-B454-96BC-AC73A418E6A8}"/>
              </a:ext>
            </a:extLst>
          </p:cNvPr>
          <p:cNvSpPr/>
          <p:nvPr/>
        </p:nvSpPr>
        <p:spPr>
          <a:xfrm>
            <a:off x="448055" y="2997484"/>
            <a:ext cx="1213538" cy="6119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Proxima Nova" panose="020B0600000101010101" charset="0"/>
              </a:rPr>
              <a:t>Stochasticity</a:t>
            </a:r>
            <a:endParaRPr lang="ko-KR" altLang="en-US" sz="1300" b="1" dirty="0">
              <a:solidFill>
                <a:schemeClr val="tx1"/>
              </a:solidFill>
              <a:latin typeface="Proxima Nova" panose="020B0600000101010101" charset="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C90DB8C-D6A4-565C-D9C4-C2CB9A0F7D40}"/>
              </a:ext>
            </a:extLst>
          </p:cNvPr>
          <p:cNvSpPr/>
          <p:nvPr/>
        </p:nvSpPr>
        <p:spPr>
          <a:xfrm>
            <a:off x="417043" y="4058372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77EA36-A11E-3646-7D0C-0ACDBAA84825}"/>
              </a:ext>
            </a:extLst>
          </p:cNvPr>
          <p:cNvSpPr/>
          <p:nvPr/>
        </p:nvSpPr>
        <p:spPr>
          <a:xfrm>
            <a:off x="851492" y="3947471"/>
            <a:ext cx="7895316" cy="490937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oxima Nova" panose="020B0600000101010101" charset="0"/>
              </a:rPr>
              <a:t>Unsupervised learning with appropriate use of </a:t>
            </a:r>
            <a:r>
              <a:rPr lang="en-US" altLang="ko-KR" sz="1400" b="1" dirty="0">
                <a:solidFill>
                  <a:schemeClr val="tx1"/>
                </a:solidFill>
                <a:latin typeface="Proxima Nova" panose="020B0600000101010101" charset="0"/>
              </a:rPr>
              <a:t>global and local channels</a:t>
            </a:r>
          </a:p>
        </p:txBody>
      </p:sp>
    </p:spTree>
    <p:extLst>
      <p:ext uri="{BB962C8B-B14F-4D97-AF65-F5344CB8AC3E}">
        <p14:creationId xmlns:p14="http://schemas.microsoft.com/office/powerpoint/2010/main" val="2227219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310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46905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sz="2200" b="1" dirty="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Entanglement in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oxima Nova"/>
                        <a:sym typeface="Proxima Nova"/>
                      </a:rPr>
                      <m:t>𝓩</m:t>
                    </m:r>
                  </m:oMath>
                </a14:m>
                <a:endParaRPr lang="en-US"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72" t="-4255" b="-11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 descr="종이접기, 도표, 라인, 디자인이(가) 표시된 사진&#10;&#10;자동 생성된 설명">
            <a:extLst>
              <a:ext uri="{FF2B5EF4-FFF2-40B4-BE49-F238E27FC236}">
                <a16:creationId xmlns:a16="http://schemas.microsoft.com/office/drawing/2014/main" id="{F1B5B560-951A-DE09-4C74-77CE2A333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72" y="2455657"/>
            <a:ext cx="5001323" cy="16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7AF1B-71B1-D60D-6E42-BF04DCD16C0C}"/>
              </a:ext>
            </a:extLst>
          </p:cNvPr>
          <p:cNvSpPr txBox="1"/>
          <p:nvPr/>
        </p:nvSpPr>
        <p:spPr>
          <a:xfrm>
            <a:off x="1432112" y="4833371"/>
            <a:ext cx="627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Proxima Nova" panose="020B0600000101010101" charset="0"/>
              </a:rPr>
              <a:t>I. Goodfellow et al. Generative Adversarial Networks. In NIPS, 2014.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6266BAF-1C17-D650-89D1-FE614A8FD98C}"/>
              </a:ext>
            </a:extLst>
          </p:cNvPr>
          <p:cNvSpPr/>
          <p:nvPr/>
        </p:nvSpPr>
        <p:spPr>
          <a:xfrm>
            <a:off x="5602372" y="2820267"/>
            <a:ext cx="3328988" cy="787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Sampling probability is forced to follow the density function of training data</a:t>
            </a:r>
            <a:endParaRPr lang="ko-KR" altLang="en-US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1074D9-25A8-974F-DC8A-1868ADAB16B1}"/>
              </a:ext>
            </a:extLst>
          </p:cNvPr>
          <p:cNvSpPr/>
          <p:nvPr/>
        </p:nvSpPr>
        <p:spPr>
          <a:xfrm>
            <a:off x="311700" y="3228635"/>
            <a:ext cx="5065195" cy="577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13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090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8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8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altLang="ko-KR" sz="2200" b="1" dirty="0">
                    <a:solidFill>
                      <a:schemeClr val="dk1"/>
                    </a:solidFill>
                    <a:latin typeface="Proxima Nova" panose="020B0600000101010101" charset="0"/>
                    <a:ea typeface="Cambria Math" panose="02040503050406030204" pitchFamily="18" charset="0"/>
                    <a:cs typeface="Proxima Nova"/>
                    <a:sym typeface="Proxima Nova"/>
                  </a:rPr>
                  <a:t>Achieve Disentanglement with </a:t>
                </a:r>
                <a14:m>
                  <m:oMath xmlns:m="http://schemas.openxmlformats.org/officeDocument/2006/math">
                    <m:r>
                      <a:rPr lang="ko-KR" altLang="en-US" sz="2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oxima Nova"/>
                        <a:sym typeface="Proxima Nova"/>
                      </a:rPr>
                      <m:t>𝓦</m:t>
                    </m:r>
                  </m:oMath>
                </a14:m>
                <a:endParaRPr lang="en-US" altLang="ko-KR"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72" t="-4255" b="-11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 descr="스크린샷, 도표, 다채로움, 그래픽이(가) 표시된 사진&#10;&#10;자동 생성된 설명">
            <a:extLst>
              <a:ext uri="{FF2B5EF4-FFF2-40B4-BE49-F238E27FC236}">
                <a16:creationId xmlns:a16="http://schemas.microsoft.com/office/drawing/2014/main" id="{F35415A5-47C4-B739-09B8-674A362B3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484" y="2054401"/>
            <a:ext cx="6134956" cy="2553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34740D-CE80-5F2C-B61C-51FECBC941B1}"/>
              </a:ext>
            </a:extLst>
          </p:cNvPr>
          <p:cNvSpPr txBox="1"/>
          <p:nvPr/>
        </p:nvSpPr>
        <p:spPr>
          <a:xfrm>
            <a:off x="1051560" y="4608046"/>
            <a:ext cx="7040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2 factors of variation (Masculinity &amp; Hair Length)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0CD732-B31E-ACF4-A5D2-84C58036A2EC}"/>
              </a:ext>
            </a:extLst>
          </p:cNvPr>
          <p:cNvSpPr txBox="1"/>
          <p:nvPr/>
        </p:nvSpPr>
        <p:spPr>
          <a:xfrm>
            <a:off x="1029471" y="4224256"/>
            <a:ext cx="1249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Proxima Nova" panose="020B0600000101010101" charset="0"/>
              </a:rPr>
              <a:t>Masculinity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B96F7-F0D1-C7F5-5B2A-9BE3326281EA}"/>
              </a:ext>
            </a:extLst>
          </p:cNvPr>
          <p:cNvSpPr txBox="1"/>
          <p:nvPr/>
        </p:nvSpPr>
        <p:spPr>
          <a:xfrm>
            <a:off x="379926" y="3475155"/>
            <a:ext cx="854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Hair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Length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821C2D-30E3-6CCA-427E-63F92E087CC1}"/>
              </a:ext>
            </a:extLst>
          </p:cNvPr>
          <p:cNvSpPr/>
          <p:nvPr/>
        </p:nvSpPr>
        <p:spPr>
          <a:xfrm>
            <a:off x="2120087" y="2209341"/>
            <a:ext cx="861060" cy="86106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Proxima Nova" panose="020B0600000101010101" charset="0"/>
              </a:rPr>
              <a:t>Long Hair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Proxima Nova" panose="020B0600000101010101" charset="0"/>
              </a:rPr>
              <a:t>&amp;</a:t>
            </a:r>
          </a:p>
          <a:p>
            <a:pPr algn="ctr"/>
            <a:r>
              <a:rPr lang="en-US" altLang="ko-KR" sz="900" b="1" dirty="0">
                <a:solidFill>
                  <a:schemeClr val="tx1"/>
                </a:solidFill>
                <a:latin typeface="Proxima Nova" panose="020B0600000101010101" charset="0"/>
              </a:rPr>
              <a:t>High manly</a:t>
            </a:r>
            <a:endParaRPr lang="en-US" altLang="ko-KR" sz="1050" b="1" dirty="0">
              <a:solidFill>
                <a:schemeClr val="tx1"/>
              </a:solidFill>
              <a:latin typeface="Proxima Nova" panose="020B0600000101010101" charset="0"/>
            </a:endParaRPr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2B2CE96C-829D-0EE1-7A80-15BD61ACF13A}"/>
              </a:ext>
            </a:extLst>
          </p:cNvPr>
          <p:cNvSpPr/>
          <p:nvPr/>
        </p:nvSpPr>
        <p:spPr>
          <a:xfrm>
            <a:off x="1274267" y="4053852"/>
            <a:ext cx="777240" cy="170404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B53468CE-74F3-7CAB-1685-AA7171D43D53}"/>
              </a:ext>
            </a:extLst>
          </p:cNvPr>
          <p:cNvSpPr/>
          <p:nvPr/>
        </p:nvSpPr>
        <p:spPr>
          <a:xfrm>
            <a:off x="1114545" y="3368253"/>
            <a:ext cx="198120" cy="685599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0D432797-F9FD-869F-C1CA-E5F20D922D66}"/>
              </a:ext>
            </a:extLst>
          </p:cNvPr>
          <p:cNvCxnSpPr/>
          <p:nvPr/>
        </p:nvCxnSpPr>
        <p:spPr>
          <a:xfrm rot="5400000" flipH="1" flipV="1">
            <a:off x="2464892" y="2607957"/>
            <a:ext cx="1123950" cy="975360"/>
          </a:xfrm>
          <a:prstGeom prst="curvedConnector3">
            <a:avLst>
              <a:gd name="adj1" fmla="val 50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CB73C2AD-9ADB-C9CC-14FC-AB82AE4E53C3}"/>
              </a:ext>
            </a:extLst>
          </p:cNvPr>
          <p:cNvCxnSpPr/>
          <p:nvPr/>
        </p:nvCxnSpPr>
        <p:spPr>
          <a:xfrm rot="5400000" flipH="1" flipV="1">
            <a:off x="4453712" y="2590874"/>
            <a:ext cx="1123950" cy="975360"/>
          </a:xfrm>
          <a:prstGeom prst="curvedConnector3">
            <a:avLst>
              <a:gd name="adj1" fmla="val 50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BFEC3729-2235-8EFC-EBA5-43BA3005E051}"/>
              </a:ext>
            </a:extLst>
          </p:cNvPr>
          <p:cNvCxnSpPr/>
          <p:nvPr/>
        </p:nvCxnSpPr>
        <p:spPr>
          <a:xfrm rot="5400000" flipH="1" flipV="1">
            <a:off x="6541592" y="2607640"/>
            <a:ext cx="1123950" cy="975360"/>
          </a:xfrm>
          <a:prstGeom prst="curvedConnector3">
            <a:avLst>
              <a:gd name="adj1" fmla="val 96101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5F2D269-2F9C-2718-BE4D-AFC13B55C32D}"/>
              </a:ext>
            </a:extLst>
          </p:cNvPr>
          <p:cNvSpPr/>
          <p:nvPr/>
        </p:nvSpPr>
        <p:spPr>
          <a:xfrm>
            <a:off x="4159366" y="2203046"/>
            <a:ext cx="1160393" cy="1160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0C1554-2FE8-ED34-42C2-7ACEEF10224E}"/>
              </a:ext>
            </a:extLst>
          </p:cNvPr>
          <p:cNvSpPr txBox="1"/>
          <p:nvPr/>
        </p:nvSpPr>
        <p:spPr>
          <a:xfrm>
            <a:off x="2981147" y="1900196"/>
            <a:ext cx="3406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Non-existing Combination</a:t>
            </a:r>
          </a:p>
        </p:txBody>
      </p:sp>
    </p:spTree>
    <p:extLst>
      <p:ext uri="{BB962C8B-B14F-4D97-AF65-F5344CB8AC3E}">
        <p14:creationId xmlns:p14="http://schemas.microsoft.com/office/powerpoint/2010/main" val="458236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6" name="Google Shape;86;p1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683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Proxima Nova"/>
                  <a:buChar char="❏"/>
                </a:pPr>
                <a:r>
                  <a:rPr lang="en-US" altLang="ko-KR" sz="2200" b="1" dirty="0">
                    <a:solidFill>
                      <a:schemeClr val="dk1"/>
                    </a:solidFill>
                    <a:latin typeface="Proxima Nova" panose="020B0600000101010101" charset="0"/>
                    <a:ea typeface="Cambria Math" panose="02040503050406030204" pitchFamily="18" charset="0"/>
                    <a:cs typeface="Proxima Nova"/>
                    <a:sym typeface="Proxima Nova"/>
                  </a:rPr>
                  <a:t>Achieve Disentanglement with </a:t>
                </a:r>
                <a14:m>
                  <m:oMath xmlns:m="http://schemas.openxmlformats.org/officeDocument/2006/math">
                    <m:r>
                      <a:rPr lang="ko-KR" altLang="en-US" sz="22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Proxima Nova"/>
                        <a:sym typeface="Proxima Nova"/>
                      </a:rPr>
                      <m:t>𝓦</m:t>
                    </m:r>
                  </m:oMath>
                </a14:m>
                <a:endParaRPr lang="en-US" altLang="ko-KR" sz="1775" dirty="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mc:Choice>
        <mc:Fallback xmlns="">
          <p:sp>
            <p:nvSpPr>
              <p:cNvPr id="86" name="Google Shape;86;p1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381075"/>
                <a:ext cx="8520600" cy="572700"/>
              </a:xfrm>
              <a:prstGeom prst="rect">
                <a:avLst/>
              </a:prstGeom>
              <a:blipFill>
                <a:blip r:embed="rId3"/>
                <a:stretch>
                  <a:fillRect l="-72" t="-4255" b="-117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57D4B269-A15A-DA75-D24C-325E4B5D9FEE}"/>
                  </a:ext>
                </a:extLst>
              </p:cNvPr>
              <p:cNvSpPr/>
              <p:nvPr/>
            </p:nvSpPr>
            <p:spPr>
              <a:xfrm>
                <a:off x="1306492" y="3867546"/>
                <a:ext cx="1552808" cy="572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ko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altLang="ko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r>
                      <a:rPr lang="en-US" altLang="ko-KR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ko-KR" altLang="en-US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57D4B269-A15A-DA75-D24C-325E4B5D9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492" y="3867546"/>
                <a:ext cx="1552808" cy="5727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그래픽, 도표이(가) 표시된 사진&#10;&#10;자동 생성된 설명">
            <a:extLst>
              <a:ext uri="{FF2B5EF4-FFF2-40B4-BE49-F238E27FC236}">
                <a16:creationId xmlns:a16="http://schemas.microsoft.com/office/drawing/2014/main" id="{B7DFACF9-46CB-BDBC-49E6-04DBFCEA8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28" y="2283759"/>
            <a:ext cx="2385336" cy="147363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55BF447-6DA9-3FF8-79F7-475DD472ECA2}"/>
              </a:ext>
            </a:extLst>
          </p:cNvPr>
          <p:cNvSpPr/>
          <p:nvPr/>
        </p:nvSpPr>
        <p:spPr>
          <a:xfrm>
            <a:off x="2082896" y="2961348"/>
            <a:ext cx="138152" cy="118453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2C70C66-D595-65C4-07D3-E7F9D0725675}"/>
              </a:ext>
            </a:extLst>
          </p:cNvPr>
          <p:cNvSpPr/>
          <p:nvPr/>
        </p:nvSpPr>
        <p:spPr>
          <a:xfrm>
            <a:off x="3538316" y="2884650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6C1158A8-1C4E-D652-925A-3B98829194A9}"/>
                  </a:ext>
                </a:extLst>
              </p:cNvPr>
              <p:cNvSpPr/>
              <p:nvPr/>
            </p:nvSpPr>
            <p:spPr>
              <a:xfrm>
                <a:off x="4204092" y="2789302"/>
                <a:ext cx="4294008" cy="572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“Unwarp” </a:t>
                </a:r>
                <a14:m>
                  <m:oMath xmlns:m="http://schemas.openxmlformats.org/officeDocument/2006/math">
                    <m:r>
                      <a:rPr lang="ko-KR" altLang="en-US" sz="130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ko-KR" altLang="en-US" sz="13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</a:t>
                </a:r>
                <a:r>
                  <a:rPr lang="en-US" altLang="ko-KR" sz="13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Factors of variation become </a:t>
                </a:r>
                <a:r>
                  <a:rPr lang="en-US" altLang="ko-KR" sz="13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more linear</a:t>
                </a:r>
                <a:endParaRPr lang="ko-KR" altLang="en-US" sz="1300" b="1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6C1158A8-1C4E-D652-925A-3B9882919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092" y="2789302"/>
                <a:ext cx="4294008" cy="5727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4274F70-8B9C-774E-BEE2-0CB37EB9A8DD}"/>
              </a:ext>
            </a:extLst>
          </p:cNvPr>
          <p:cNvSpPr/>
          <p:nvPr/>
        </p:nvSpPr>
        <p:spPr>
          <a:xfrm>
            <a:off x="3538316" y="3672455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966554-881C-20C9-7865-D058A535E97E}"/>
              </a:ext>
            </a:extLst>
          </p:cNvPr>
          <p:cNvSpPr/>
          <p:nvPr/>
        </p:nvSpPr>
        <p:spPr>
          <a:xfrm>
            <a:off x="4204092" y="3577107"/>
            <a:ext cx="4294008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Mapping function </a:t>
            </a:r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→ Help disentanglement through training</a:t>
            </a:r>
            <a:endParaRPr lang="ko-KR" altLang="en-US" sz="1200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CB6CB-1B4F-19C4-B8D2-F025D7D7DBFB}"/>
              </a:ext>
            </a:extLst>
          </p:cNvPr>
          <p:cNvSpPr txBox="1"/>
          <p:nvPr/>
        </p:nvSpPr>
        <p:spPr>
          <a:xfrm>
            <a:off x="791051" y="2057010"/>
            <a:ext cx="1430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Non-linear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695F0-99E8-8CCB-3CF3-982823AB9A10}"/>
              </a:ext>
            </a:extLst>
          </p:cNvPr>
          <p:cNvSpPr txBox="1"/>
          <p:nvPr/>
        </p:nvSpPr>
        <p:spPr>
          <a:xfrm>
            <a:off x="1943908" y="2064117"/>
            <a:ext cx="1430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4117816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New metrics for quantifying </a:t>
            </a:r>
            <a:r>
              <a:rPr lang="en-US" altLang="ko-KR" sz="2200" b="1" dirty="0" err="1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disentanglment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25A0A6-A9B9-EE0F-AA1E-B9C3467C9DB3}"/>
              </a:ext>
            </a:extLst>
          </p:cNvPr>
          <p:cNvSpPr/>
          <p:nvPr/>
        </p:nvSpPr>
        <p:spPr>
          <a:xfrm>
            <a:off x="540300" y="2313910"/>
            <a:ext cx="36583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Previous suggested metrics : </a:t>
            </a:r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Not suitable</a:t>
            </a:r>
            <a:endParaRPr lang="ko-KR" altLang="en-US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64F24D4-670E-B43F-7128-86C53FB3E656}"/>
              </a:ext>
            </a:extLst>
          </p:cNvPr>
          <p:cNvSpPr/>
          <p:nvPr/>
        </p:nvSpPr>
        <p:spPr>
          <a:xfrm>
            <a:off x="4391676" y="2409258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C486B63-0296-7793-C909-E139F851B63C}"/>
              </a:ext>
            </a:extLst>
          </p:cNvPr>
          <p:cNvSpPr/>
          <p:nvPr/>
        </p:nvSpPr>
        <p:spPr>
          <a:xfrm>
            <a:off x="4920818" y="2313910"/>
            <a:ext cx="36583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No encoder to yield latent codes</a:t>
            </a:r>
            <a:endParaRPr lang="ko-KR" altLang="en-US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2CB7CDDF-BB6F-F1AC-59BF-B8AFE4E78CBF}"/>
              </a:ext>
            </a:extLst>
          </p:cNvPr>
          <p:cNvSpPr/>
          <p:nvPr/>
        </p:nvSpPr>
        <p:spPr>
          <a:xfrm>
            <a:off x="4124977" y="3223083"/>
            <a:ext cx="773206" cy="228283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B81CF9A-4E9F-9C39-0E29-6A28195CA22C}"/>
              </a:ext>
            </a:extLst>
          </p:cNvPr>
          <p:cNvSpPr/>
          <p:nvPr/>
        </p:nvSpPr>
        <p:spPr>
          <a:xfrm>
            <a:off x="733356" y="3769730"/>
            <a:ext cx="36583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Perceptual Path Length</a:t>
            </a:r>
            <a:endParaRPr lang="ko-KR" altLang="en-US" sz="1800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AEFC36A-F645-DF40-A248-1BFD5D6CC9F7}"/>
              </a:ext>
            </a:extLst>
          </p:cNvPr>
          <p:cNvSpPr/>
          <p:nvPr/>
        </p:nvSpPr>
        <p:spPr>
          <a:xfrm>
            <a:off x="4626995" y="3769730"/>
            <a:ext cx="36583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Linear Separability</a:t>
            </a:r>
            <a:endParaRPr lang="ko-KR" altLang="en-US" sz="1800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83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Perceptual Path Length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사각형: 둥근 모서리 14">
            <a:extLst>
              <a:ext uri="{FF2B5EF4-FFF2-40B4-BE49-F238E27FC236}">
                <a16:creationId xmlns:a16="http://schemas.microsoft.com/office/drawing/2014/main" id="{6C15E66D-F8F7-B913-21BC-BF9C0206ABEA}"/>
              </a:ext>
            </a:extLst>
          </p:cNvPr>
          <p:cNvSpPr/>
          <p:nvPr/>
        </p:nvSpPr>
        <p:spPr>
          <a:xfrm>
            <a:off x="559220" y="2112466"/>
            <a:ext cx="36583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How</a:t>
            </a:r>
            <a:r>
              <a:rPr lang="ko-KR" altLang="en-US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 </a:t>
            </a:r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to</a:t>
            </a:r>
            <a:r>
              <a:rPr lang="ko-KR" altLang="en-US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 </a:t>
            </a:r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quantify</a:t>
            </a:r>
            <a:r>
              <a:rPr lang="ko-KR" altLang="en-US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 </a:t>
            </a:r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disentanglement?</a:t>
            </a:r>
            <a:endParaRPr lang="ko-KR" altLang="en-US" sz="18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" name="화살표: 오른쪽 3">
            <a:extLst>
              <a:ext uri="{FF2B5EF4-FFF2-40B4-BE49-F238E27FC236}">
                <a16:creationId xmlns:a16="http://schemas.microsoft.com/office/drawing/2014/main" id="{5C43D4D1-7F22-1DDE-D767-DC5A2579F313}"/>
              </a:ext>
            </a:extLst>
          </p:cNvPr>
          <p:cNvSpPr/>
          <p:nvPr/>
        </p:nvSpPr>
        <p:spPr>
          <a:xfrm>
            <a:off x="4316347" y="2179900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74024512-F46B-DF44-E616-ADFC08326BC4}"/>
              </a:ext>
            </a:extLst>
          </p:cNvPr>
          <p:cNvSpPr/>
          <p:nvPr/>
        </p:nvSpPr>
        <p:spPr>
          <a:xfrm>
            <a:off x="4814138" y="2084552"/>
            <a:ext cx="36583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Interpolation path in latent space</a:t>
            </a:r>
            <a:endParaRPr lang="ko-KR" altLang="en-US" sz="1700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C6A5A4E-EB86-9E65-CBBD-95E4E88E4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20" y="2672847"/>
            <a:ext cx="1679723" cy="211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BA1F36-425E-4328-42FB-0B4A772A964E}"/>
              </a:ext>
            </a:extLst>
          </p:cNvPr>
          <p:cNvSpPr txBox="1"/>
          <p:nvPr/>
        </p:nvSpPr>
        <p:spPr>
          <a:xfrm>
            <a:off x="1432112" y="4833371"/>
            <a:ext cx="627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Proxima Nova" panose="020B0600000101010101" charset="0"/>
              </a:rPr>
              <a:t>www.jkobject.com</a:t>
            </a:r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Proxima Nova" panose="020B0600000101010101" charset="0"/>
              </a:rPr>
              <a:t>/blog/</a:t>
            </a:r>
            <a:r>
              <a:rPr lang="en-US" altLang="ko-KR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Proxima Nova" panose="020B0600000101010101" charset="0"/>
              </a:rPr>
              <a:t>umap</a:t>
            </a:r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Proxima Nova" panose="020B0600000101010101" charset="0"/>
              </a:rPr>
              <a:t>-explanation/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7EBAC0C-6113-D45B-7629-7FB173E459BD}"/>
              </a:ext>
            </a:extLst>
          </p:cNvPr>
          <p:cNvSpPr/>
          <p:nvPr/>
        </p:nvSpPr>
        <p:spPr>
          <a:xfrm>
            <a:off x="6354112" y="4293493"/>
            <a:ext cx="83820" cy="83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BCD11C-10F0-DA05-EF6C-94418FEE750B}"/>
              </a:ext>
            </a:extLst>
          </p:cNvPr>
          <p:cNvSpPr/>
          <p:nvPr/>
        </p:nvSpPr>
        <p:spPr>
          <a:xfrm>
            <a:off x="6130955" y="3400899"/>
            <a:ext cx="83820" cy="83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3CB3B9-3EF4-2711-20B7-9ADF145FD6D7}"/>
                  </a:ext>
                </a:extLst>
              </p:cNvPr>
              <p:cNvSpPr txBox="1"/>
              <p:nvPr/>
            </p:nvSpPr>
            <p:spPr>
              <a:xfrm>
                <a:off x="5980001" y="4492208"/>
                <a:ext cx="4579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ko-KR" sz="1600" b="1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3CB3B9-3EF4-2711-20B7-9ADF145FD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001" y="4492208"/>
                <a:ext cx="45793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959948-DAD9-9277-C794-C234B220BA56}"/>
                  </a:ext>
                </a:extLst>
              </p:cNvPr>
              <p:cNvSpPr txBox="1"/>
              <p:nvPr/>
            </p:nvSpPr>
            <p:spPr>
              <a:xfrm>
                <a:off x="5751035" y="3379949"/>
                <a:ext cx="4579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ko-KR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ko-KR" sz="1600" b="1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959948-DAD9-9277-C794-C234B220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35" y="3379949"/>
                <a:ext cx="457931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901B420-6B74-84E9-C046-497D716B9A34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6190715" y="3484719"/>
            <a:ext cx="205307" cy="8087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B16BCE11-1956-DAED-A4E3-465ED6B94591}"/>
              </a:ext>
            </a:extLst>
          </p:cNvPr>
          <p:cNvSpPr/>
          <p:nvPr/>
        </p:nvSpPr>
        <p:spPr>
          <a:xfrm>
            <a:off x="6119351" y="3735193"/>
            <a:ext cx="407236" cy="407236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오른쪽 3">
            <a:extLst>
              <a:ext uri="{FF2B5EF4-FFF2-40B4-BE49-F238E27FC236}">
                <a16:creationId xmlns:a16="http://schemas.microsoft.com/office/drawing/2014/main" id="{7BFC624A-9FE4-965F-9E83-6E1A890CA49A}"/>
              </a:ext>
            </a:extLst>
          </p:cNvPr>
          <p:cNvSpPr/>
          <p:nvPr/>
        </p:nvSpPr>
        <p:spPr>
          <a:xfrm>
            <a:off x="5421104" y="3745658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14">
            <a:extLst>
              <a:ext uri="{FF2B5EF4-FFF2-40B4-BE49-F238E27FC236}">
                <a16:creationId xmlns:a16="http://schemas.microsoft.com/office/drawing/2014/main" id="{FEF61601-FC8C-1995-D0AD-EAE8A8802F5F}"/>
              </a:ext>
            </a:extLst>
          </p:cNvPr>
          <p:cNvSpPr/>
          <p:nvPr/>
        </p:nvSpPr>
        <p:spPr>
          <a:xfrm>
            <a:off x="956944" y="3648126"/>
            <a:ext cx="4254918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Non-existing new feature in the latent space</a:t>
            </a:r>
            <a:endParaRPr lang="ko-KR" altLang="en-US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873147E-AD2A-2060-C320-A2A0F4D963AF}"/>
              </a:ext>
            </a:extLst>
          </p:cNvPr>
          <p:cNvSpPr txBox="1"/>
          <p:nvPr/>
        </p:nvSpPr>
        <p:spPr>
          <a:xfrm>
            <a:off x="1838327" y="4220826"/>
            <a:ext cx="2492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Entangled Latent Space</a:t>
            </a:r>
          </a:p>
        </p:txBody>
      </p:sp>
    </p:spTree>
    <p:extLst>
      <p:ext uri="{BB962C8B-B14F-4D97-AF65-F5344CB8AC3E}">
        <p14:creationId xmlns:p14="http://schemas.microsoft.com/office/powerpoint/2010/main" val="2208092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Perceptual Path Length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사각형: 둥근 모서리 14">
            <a:extLst>
              <a:ext uri="{FF2B5EF4-FFF2-40B4-BE49-F238E27FC236}">
                <a16:creationId xmlns:a16="http://schemas.microsoft.com/office/drawing/2014/main" id="{6C15E66D-F8F7-B913-21BC-BF9C0206ABEA}"/>
              </a:ext>
            </a:extLst>
          </p:cNvPr>
          <p:cNvSpPr/>
          <p:nvPr/>
        </p:nvSpPr>
        <p:spPr>
          <a:xfrm>
            <a:off x="559220" y="2112466"/>
            <a:ext cx="36583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How</a:t>
            </a:r>
            <a:r>
              <a:rPr lang="ko-KR" altLang="en-US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 </a:t>
            </a:r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to</a:t>
            </a:r>
            <a:r>
              <a:rPr lang="ko-KR" altLang="en-US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 </a:t>
            </a:r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quantify</a:t>
            </a:r>
            <a:r>
              <a:rPr lang="ko-KR" altLang="en-US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 </a:t>
            </a:r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disentanglement?</a:t>
            </a:r>
            <a:endParaRPr lang="ko-KR" altLang="en-US" sz="18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" name="화살표: 오른쪽 3">
            <a:extLst>
              <a:ext uri="{FF2B5EF4-FFF2-40B4-BE49-F238E27FC236}">
                <a16:creationId xmlns:a16="http://schemas.microsoft.com/office/drawing/2014/main" id="{5C43D4D1-7F22-1DDE-D767-DC5A2579F313}"/>
              </a:ext>
            </a:extLst>
          </p:cNvPr>
          <p:cNvSpPr/>
          <p:nvPr/>
        </p:nvSpPr>
        <p:spPr>
          <a:xfrm>
            <a:off x="4316347" y="2179900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74024512-F46B-DF44-E616-ADFC08326BC4}"/>
              </a:ext>
            </a:extLst>
          </p:cNvPr>
          <p:cNvSpPr/>
          <p:nvPr/>
        </p:nvSpPr>
        <p:spPr>
          <a:xfrm>
            <a:off x="4814138" y="2084552"/>
            <a:ext cx="36583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Interpolation path in latent space</a:t>
            </a:r>
            <a:endParaRPr lang="ko-KR" altLang="en-US" sz="1700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5" name="사각형: 둥근 모서리 14">
            <a:extLst>
              <a:ext uri="{FF2B5EF4-FFF2-40B4-BE49-F238E27FC236}">
                <a16:creationId xmlns:a16="http://schemas.microsoft.com/office/drawing/2014/main" id="{71DDD963-477D-6F05-B689-233ABAC731F0}"/>
              </a:ext>
            </a:extLst>
          </p:cNvPr>
          <p:cNvSpPr/>
          <p:nvPr/>
        </p:nvSpPr>
        <p:spPr>
          <a:xfrm>
            <a:off x="1377971" y="3243994"/>
            <a:ext cx="6279776" cy="96170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The </a:t>
            </a:r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amount of change </a:t>
            </a:r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while performing </a:t>
            </a:r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interpolation in the latent space</a:t>
            </a:r>
            <a:endParaRPr lang="ko-KR" altLang="en-US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0028A-461C-BB74-C7F7-60C9ABD18830}"/>
              </a:ext>
            </a:extLst>
          </p:cNvPr>
          <p:cNvSpPr txBox="1"/>
          <p:nvPr/>
        </p:nvSpPr>
        <p:spPr>
          <a:xfrm>
            <a:off x="3656527" y="2901179"/>
            <a:ext cx="172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Proposed Metric</a:t>
            </a:r>
          </a:p>
        </p:txBody>
      </p:sp>
    </p:spTree>
    <p:extLst>
      <p:ext uri="{BB962C8B-B14F-4D97-AF65-F5344CB8AC3E}">
        <p14:creationId xmlns:p14="http://schemas.microsoft.com/office/powerpoint/2010/main" val="1381437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Perceptual Path Length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사각형: 둥근 모서리 14">
            <a:extLst>
              <a:ext uri="{FF2B5EF4-FFF2-40B4-BE49-F238E27FC236}">
                <a16:creationId xmlns:a16="http://schemas.microsoft.com/office/drawing/2014/main" id="{65D25AFD-2204-14D3-9AD3-25FF6B258811}"/>
              </a:ext>
            </a:extLst>
          </p:cNvPr>
          <p:cNvSpPr/>
          <p:nvPr/>
        </p:nvSpPr>
        <p:spPr>
          <a:xfrm>
            <a:off x="311700" y="1953775"/>
            <a:ext cx="36583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latin typeface="Proxima Nova" panose="020B0600000101010101" charset="0"/>
              </a:rPr>
              <a:t> </a:t>
            </a:r>
            <a:r>
              <a:rPr lang="en-US" altLang="ko-KR" sz="1300" b="1" i="0" u="none" strike="noStrike" dirty="0">
                <a:solidFill>
                  <a:srgbClr val="000000"/>
                </a:solidFill>
                <a:effectLst/>
                <a:latin typeface="Proxima Nova" panose="020B0600000101010101" charset="0"/>
              </a:rPr>
              <a:t>Perceptually-based pairwise image distance</a:t>
            </a:r>
            <a:endParaRPr lang="ko-KR" altLang="en-US" sz="13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" name="화살표: 오른쪽 3">
            <a:extLst>
              <a:ext uri="{FF2B5EF4-FFF2-40B4-BE49-F238E27FC236}">
                <a16:creationId xmlns:a16="http://schemas.microsoft.com/office/drawing/2014/main" id="{110D2DC1-DFB5-BA65-D6E7-6C7FD5D32E54}"/>
              </a:ext>
            </a:extLst>
          </p:cNvPr>
          <p:cNvSpPr/>
          <p:nvPr/>
        </p:nvSpPr>
        <p:spPr>
          <a:xfrm>
            <a:off x="4144483" y="2049123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7E984FFA-0B5B-30F9-6DDE-2D4726925B94}"/>
              </a:ext>
            </a:extLst>
          </p:cNvPr>
          <p:cNvSpPr/>
          <p:nvPr/>
        </p:nvSpPr>
        <p:spPr>
          <a:xfrm>
            <a:off x="4721970" y="1953775"/>
            <a:ext cx="4024838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 fontAlgn="base"/>
            <a:r>
              <a:rPr lang="en-US" altLang="ko-KR" sz="1200" b="1" dirty="0">
                <a:solidFill>
                  <a:schemeClr val="tx1"/>
                </a:solidFill>
                <a:latin typeface="Proxima Nova" panose="020B0600000101010101" charset="0"/>
              </a:rPr>
              <a:t>Weighted Difference between 2 VGG16 embeddings</a:t>
            </a:r>
            <a:endParaRPr lang="en-US" altLang="ko-KR" sz="1200" b="1" i="0" u="none" strike="noStrike" dirty="0">
              <a:solidFill>
                <a:schemeClr val="tx1"/>
              </a:solidFill>
              <a:effectLst/>
              <a:latin typeface="Proxima Nova" panose="020B0600000101010101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96EB3-2DB1-CEF7-4E12-14B1EF28CCCF}"/>
              </a:ext>
            </a:extLst>
          </p:cNvPr>
          <p:cNvSpPr txBox="1"/>
          <p:nvPr/>
        </p:nvSpPr>
        <p:spPr>
          <a:xfrm>
            <a:off x="4411406" y="2543097"/>
            <a:ext cx="4645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Human-like Similarity Judgement on images</a:t>
            </a:r>
          </a:p>
        </p:txBody>
      </p:sp>
      <p:sp>
        <p:nvSpPr>
          <p:cNvPr id="7" name="화살표: 왼쪽/오른쪽 17">
            <a:extLst>
              <a:ext uri="{FF2B5EF4-FFF2-40B4-BE49-F238E27FC236}">
                <a16:creationId xmlns:a16="http://schemas.microsoft.com/office/drawing/2014/main" id="{0F329F95-491E-3485-5956-926C693B5F37}"/>
              </a:ext>
            </a:extLst>
          </p:cNvPr>
          <p:cNvSpPr/>
          <p:nvPr/>
        </p:nvSpPr>
        <p:spPr>
          <a:xfrm>
            <a:off x="2732957" y="3334453"/>
            <a:ext cx="3507102" cy="572700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4B3BC0-5EF9-61DA-F852-7DF303C5EA8B}"/>
              </a:ext>
            </a:extLst>
          </p:cNvPr>
          <p:cNvSpPr txBox="1"/>
          <p:nvPr/>
        </p:nvSpPr>
        <p:spPr>
          <a:xfrm>
            <a:off x="2140860" y="3451526"/>
            <a:ext cx="587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FDA831-61DA-2CB5-40F2-9864F0267C71}"/>
              </a:ext>
            </a:extLst>
          </p:cNvPr>
          <p:cNvSpPr txBox="1"/>
          <p:nvPr/>
        </p:nvSpPr>
        <p:spPr>
          <a:xfrm>
            <a:off x="6240059" y="3440741"/>
            <a:ext cx="683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High</a:t>
            </a:r>
          </a:p>
        </p:txBody>
      </p:sp>
      <p:sp>
        <p:nvSpPr>
          <p:cNvPr id="10" name="사각형: 둥근 모서리 14">
            <a:extLst>
              <a:ext uri="{FF2B5EF4-FFF2-40B4-BE49-F238E27FC236}">
                <a16:creationId xmlns:a16="http://schemas.microsoft.com/office/drawing/2014/main" id="{FE595F59-5618-7609-7E9D-CE6C0CCC1670}"/>
              </a:ext>
            </a:extLst>
          </p:cNvPr>
          <p:cNvSpPr/>
          <p:nvPr/>
        </p:nvSpPr>
        <p:spPr>
          <a:xfrm>
            <a:off x="704003" y="3972318"/>
            <a:ext cx="3658320" cy="4226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i="0" u="none" strike="noStrike" dirty="0">
                <a:solidFill>
                  <a:srgbClr val="000000"/>
                </a:solidFill>
                <a:effectLst/>
                <a:latin typeface="Proxima Nova" panose="020B0600000101010101" charset="0"/>
              </a:rPr>
              <a:t>High Similarity </a:t>
            </a:r>
            <a:r>
              <a:rPr lang="en-US" altLang="ko-KR" sz="1400" dirty="0">
                <a:solidFill>
                  <a:sysClr val="windowText" lastClr="000000"/>
                </a:solidFill>
                <a:latin typeface="Proxima Nova" panose="020B0600000101010101" charset="0"/>
              </a:rPr>
              <a:t>→</a:t>
            </a:r>
            <a:r>
              <a:rPr lang="en-US" altLang="ko-KR" sz="1300" b="1" i="0" u="none" strike="noStrike" dirty="0">
                <a:solidFill>
                  <a:srgbClr val="000000"/>
                </a:solidFill>
                <a:effectLst/>
                <a:latin typeface="Proxima Nova" panose="020B0600000101010101" charset="0"/>
              </a:rPr>
              <a:t> Smooth Change</a:t>
            </a:r>
            <a:endParaRPr lang="ko-KR" altLang="en-US" sz="13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E4EDE77-21A9-FD8E-3F72-AE217AED5324}"/>
              </a:ext>
            </a:extLst>
          </p:cNvPr>
          <p:cNvCxnSpPr/>
          <p:nvPr/>
        </p:nvCxnSpPr>
        <p:spPr>
          <a:xfrm>
            <a:off x="146957" y="3053443"/>
            <a:ext cx="87766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5E99E7-D329-3872-8165-71B0A068DA5B}"/>
              </a:ext>
            </a:extLst>
          </p:cNvPr>
          <p:cNvSpPr txBox="1"/>
          <p:nvPr/>
        </p:nvSpPr>
        <p:spPr>
          <a:xfrm>
            <a:off x="-47543" y="3051228"/>
            <a:ext cx="3386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  <a:latin typeface="Proxima Nova" panose="020B0600000101010101" charset="0"/>
              </a:rPr>
              <a:t>&lt; Interpretation to the perceptual path length &gt;</a:t>
            </a:r>
          </a:p>
        </p:txBody>
      </p:sp>
      <p:sp>
        <p:nvSpPr>
          <p:cNvPr id="14" name="사각형: 둥근 모서리 14">
            <a:extLst>
              <a:ext uri="{FF2B5EF4-FFF2-40B4-BE49-F238E27FC236}">
                <a16:creationId xmlns:a16="http://schemas.microsoft.com/office/drawing/2014/main" id="{700B7760-44DD-00C6-FB73-7E19F9D0AAA2}"/>
              </a:ext>
            </a:extLst>
          </p:cNvPr>
          <p:cNvSpPr/>
          <p:nvPr/>
        </p:nvSpPr>
        <p:spPr>
          <a:xfrm>
            <a:off x="4905228" y="3977658"/>
            <a:ext cx="3658320" cy="4226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rgbClr val="000000"/>
                </a:solidFill>
                <a:latin typeface="Proxima Nova" panose="020B0600000101010101" charset="0"/>
              </a:rPr>
              <a:t>Low</a:t>
            </a:r>
            <a:r>
              <a:rPr lang="en-US" altLang="ko-KR" sz="1300" b="1" i="0" u="none" strike="noStrike" dirty="0">
                <a:solidFill>
                  <a:srgbClr val="000000"/>
                </a:solidFill>
                <a:effectLst/>
                <a:latin typeface="Proxima Nova" panose="020B0600000101010101" charset="0"/>
              </a:rPr>
              <a:t> Similarity </a:t>
            </a:r>
            <a:r>
              <a:rPr lang="en-US" altLang="ko-KR" sz="1400" dirty="0">
                <a:solidFill>
                  <a:sysClr val="windowText" lastClr="000000"/>
                </a:solidFill>
                <a:latin typeface="Proxima Nova" panose="020B0600000101010101" charset="0"/>
              </a:rPr>
              <a:t>→</a:t>
            </a:r>
            <a:r>
              <a:rPr lang="en-US" altLang="ko-KR" sz="1300" b="1" i="0" u="none" strike="noStrike" dirty="0">
                <a:solidFill>
                  <a:srgbClr val="000000"/>
                </a:solidFill>
                <a:effectLst/>
                <a:latin typeface="Proxima Nova" panose="020B0600000101010101" charset="0"/>
              </a:rPr>
              <a:t> Drastic Change</a:t>
            </a:r>
            <a:endParaRPr lang="ko-KR" altLang="en-US" sz="13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126E79-BB15-880D-62BC-708A90D3A4DD}"/>
              </a:ext>
            </a:extLst>
          </p:cNvPr>
          <p:cNvSpPr txBox="1"/>
          <p:nvPr/>
        </p:nvSpPr>
        <p:spPr>
          <a:xfrm>
            <a:off x="1444272" y="4410291"/>
            <a:ext cx="2054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“More disentangled”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7858DE-C928-F0BC-DBD3-335B7E984BFF}"/>
              </a:ext>
            </a:extLst>
          </p:cNvPr>
          <p:cNvSpPr txBox="1"/>
          <p:nvPr/>
        </p:nvSpPr>
        <p:spPr>
          <a:xfrm>
            <a:off x="5645499" y="4410291"/>
            <a:ext cx="2054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“Less disentangled”</a:t>
            </a:r>
          </a:p>
        </p:txBody>
      </p:sp>
    </p:spTree>
    <p:extLst>
      <p:ext uri="{BB962C8B-B14F-4D97-AF65-F5344CB8AC3E}">
        <p14:creationId xmlns:p14="http://schemas.microsoft.com/office/powerpoint/2010/main" val="942720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Perceptual Path Length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074D8-0C45-FA52-A567-B2CC9E2ACE1A}"/>
              </a:ext>
            </a:extLst>
          </p:cNvPr>
          <p:cNvGrpSpPr/>
          <p:nvPr/>
        </p:nvGrpSpPr>
        <p:grpSpPr>
          <a:xfrm>
            <a:off x="370338" y="2083047"/>
            <a:ext cx="4034562" cy="2213358"/>
            <a:chOff x="370338" y="2083047"/>
            <a:chExt cx="4034562" cy="2213358"/>
          </a:xfrm>
        </p:grpSpPr>
        <p:pic>
          <p:nvPicPr>
            <p:cNvPr id="2" name="그림 1" descr="그래픽, 도표이(가) 표시된 사진&#10;&#10;자동 생성된 설명">
              <a:extLst>
                <a:ext uri="{FF2B5EF4-FFF2-40B4-BE49-F238E27FC236}">
                  <a16:creationId xmlns:a16="http://schemas.microsoft.com/office/drawing/2014/main" id="{7D7584F1-61A0-9425-4CE0-C2EB2F21C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338" y="2083047"/>
              <a:ext cx="3582712" cy="2213358"/>
            </a:xfrm>
            <a:prstGeom prst="rect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DDF9492-3014-06D1-E48C-71E54354310E}"/>
                </a:ext>
              </a:extLst>
            </p:cNvPr>
            <p:cNvSpPr/>
            <p:nvPr/>
          </p:nvSpPr>
          <p:spPr>
            <a:xfrm>
              <a:off x="844090" y="3427638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DF18F03-16D5-6601-C7FA-456800A15BA4}"/>
                </a:ext>
              </a:extLst>
            </p:cNvPr>
            <p:cNvSpPr/>
            <p:nvPr/>
          </p:nvSpPr>
          <p:spPr>
            <a:xfrm>
              <a:off x="1613710" y="2536098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연결선: 구부러짐 8">
              <a:extLst>
                <a:ext uri="{FF2B5EF4-FFF2-40B4-BE49-F238E27FC236}">
                  <a16:creationId xmlns:a16="http://schemas.microsoft.com/office/drawing/2014/main" id="{ED96D052-7CA2-31A8-E7F3-D165B1CE9E6A}"/>
                </a:ext>
              </a:extLst>
            </p:cNvPr>
            <p:cNvCxnSpPr>
              <a:cxnSpLocks/>
              <a:stCxn id="6" idx="0"/>
              <a:endCxn id="7" idx="2"/>
            </p:cNvCxnSpPr>
            <p:nvPr/>
          </p:nvCxnSpPr>
          <p:spPr>
            <a:xfrm rot="5400000" flipH="1" flipV="1">
              <a:off x="825040" y="2638968"/>
              <a:ext cx="849630" cy="727710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2681464-00DD-10D3-DA34-D5624EEBBDDE}"/>
                </a:ext>
              </a:extLst>
            </p:cNvPr>
            <p:cNvSpPr/>
            <p:nvPr/>
          </p:nvSpPr>
          <p:spPr>
            <a:xfrm>
              <a:off x="2756711" y="3375098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140E857-4619-0549-D8D4-601C9C58698A}"/>
                </a:ext>
              </a:extLst>
            </p:cNvPr>
            <p:cNvSpPr/>
            <p:nvPr/>
          </p:nvSpPr>
          <p:spPr>
            <a:xfrm>
              <a:off x="3526331" y="2483558"/>
              <a:ext cx="83820" cy="838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구부러짐 16">
              <a:extLst>
                <a:ext uri="{FF2B5EF4-FFF2-40B4-BE49-F238E27FC236}">
                  <a16:creationId xmlns:a16="http://schemas.microsoft.com/office/drawing/2014/main" id="{B1568F7E-5152-8A60-A1E6-6819D4DB0624}"/>
                </a:ext>
              </a:extLst>
            </p:cNvPr>
            <p:cNvCxnSpPr>
              <a:cxnSpLocks/>
              <a:stCxn id="12" idx="0"/>
              <a:endCxn id="13" idx="2"/>
            </p:cNvCxnSpPr>
            <p:nvPr/>
          </p:nvCxnSpPr>
          <p:spPr>
            <a:xfrm rot="5400000" flipH="1" flipV="1">
              <a:off x="2737661" y="2586428"/>
              <a:ext cx="849630" cy="727710"/>
            </a:xfrm>
            <a:prstGeom prst="curved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2DB440-9CDC-F085-B551-67AD45A414AF}"/>
                    </a:ext>
                  </a:extLst>
                </p:cNvPr>
                <p:cNvSpPr txBox="1"/>
                <p:nvPr/>
              </p:nvSpPr>
              <p:spPr>
                <a:xfrm>
                  <a:off x="428069" y="3439563"/>
                  <a:ext cx="4579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ko-KR" sz="1600" b="1" dirty="0">
                    <a:solidFill>
                      <a:schemeClr val="tx1"/>
                    </a:solidFill>
                    <a:latin typeface="Proxima Nova" panose="020B0600000101010101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2DB440-9CDC-F085-B551-67AD45A41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69" y="3439563"/>
                  <a:ext cx="457931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A99CD-BA18-AAF7-6453-374B60E4E922}"/>
                    </a:ext>
                  </a:extLst>
                </p:cNvPr>
                <p:cNvSpPr txBox="1"/>
                <p:nvPr/>
              </p:nvSpPr>
              <p:spPr>
                <a:xfrm>
                  <a:off x="1739440" y="2145004"/>
                  <a:ext cx="4579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ko-KR" sz="1600" b="1" dirty="0">
                    <a:solidFill>
                      <a:schemeClr val="tx1"/>
                    </a:solidFill>
                    <a:latin typeface="Proxima Nova" panose="020B0600000101010101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A8A99CD-BA18-AAF7-6453-374B60E4E9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440" y="2145004"/>
                  <a:ext cx="457931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8B6A0F-7478-1D12-C5DA-DF306D79A54C}"/>
                    </a:ext>
                  </a:extLst>
                </p:cNvPr>
                <p:cNvSpPr txBox="1"/>
                <p:nvPr/>
              </p:nvSpPr>
              <p:spPr>
                <a:xfrm>
                  <a:off x="2059480" y="3408877"/>
                  <a:ext cx="4579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600" b="1" dirty="0">
                    <a:solidFill>
                      <a:schemeClr val="tx1"/>
                    </a:solidFill>
                    <a:latin typeface="Proxima Nova" panose="020B0600000101010101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8B6A0F-7478-1D12-C5DA-DF306D79A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480" y="3408877"/>
                  <a:ext cx="457931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29730" r="-16216" b="-1428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581C8B-394D-8AAC-5B36-BB4EBFF3A0B3}"/>
                    </a:ext>
                  </a:extLst>
                </p:cNvPr>
                <p:cNvSpPr txBox="1"/>
                <p:nvPr/>
              </p:nvSpPr>
              <p:spPr>
                <a:xfrm>
                  <a:off x="3946969" y="2261036"/>
                  <a:ext cx="45793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1600" b="1" dirty="0">
                    <a:solidFill>
                      <a:schemeClr val="tx1"/>
                    </a:solidFill>
                    <a:latin typeface="Proxima Nova" panose="020B0600000101010101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5581C8B-394D-8AAC-5B36-BB4EBFF3A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969" y="2261036"/>
                  <a:ext cx="457931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26316" r="-15789" b="-18519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2431140B-8C54-5C2F-F2D1-E11185E7C35D}"/>
              </a:ext>
            </a:extLst>
          </p:cNvPr>
          <p:cNvSpPr/>
          <p:nvPr/>
        </p:nvSpPr>
        <p:spPr>
          <a:xfrm>
            <a:off x="4584985" y="3868217"/>
            <a:ext cx="83820" cy="83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02BC6EF-6840-5688-6BE1-D03B1BBC58E3}"/>
              </a:ext>
            </a:extLst>
          </p:cNvPr>
          <p:cNvSpPr/>
          <p:nvPr/>
        </p:nvSpPr>
        <p:spPr>
          <a:xfrm>
            <a:off x="6112061" y="2420013"/>
            <a:ext cx="83820" cy="83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A20CAD7-34FC-7035-C837-41C17C6A1405}"/>
              </a:ext>
            </a:extLst>
          </p:cNvPr>
          <p:cNvCxnSpPr>
            <a:cxnSpLocks/>
          </p:cNvCxnSpPr>
          <p:nvPr/>
        </p:nvCxnSpPr>
        <p:spPr>
          <a:xfrm flipV="1">
            <a:off x="4626895" y="3718286"/>
            <a:ext cx="0" cy="1499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5F7A3ED-D5C7-A860-9C91-1CB8BEAF3029}"/>
              </a:ext>
            </a:extLst>
          </p:cNvPr>
          <p:cNvCxnSpPr>
            <a:cxnSpLocks/>
          </p:cNvCxnSpPr>
          <p:nvPr/>
        </p:nvCxnSpPr>
        <p:spPr>
          <a:xfrm flipV="1">
            <a:off x="4626895" y="3581916"/>
            <a:ext cx="41910" cy="1363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B78A39C-C0E3-4BBA-6364-DE9B441FC1D2}"/>
              </a:ext>
            </a:extLst>
          </p:cNvPr>
          <p:cNvCxnSpPr>
            <a:cxnSpLocks/>
          </p:cNvCxnSpPr>
          <p:nvPr/>
        </p:nvCxnSpPr>
        <p:spPr>
          <a:xfrm flipV="1">
            <a:off x="4668805" y="3412639"/>
            <a:ext cx="58878" cy="1692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59D5E69-B53F-3356-F4D5-A01656BC88FF}"/>
              </a:ext>
            </a:extLst>
          </p:cNvPr>
          <p:cNvCxnSpPr>
            <a:cxnSpLocks/>
          </p:cNvCxnSpPr>
          <p:nvPr/>
        </p:nvCxnSpPr>
        <p:spPr>
          <a:xfrm flipV="1">
            <a:off x="4695826" y="3215616"/>
            <a:ext cx="138537" cy="2305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E043857-FBA0-6BE4-2D8A-89559B53D71E}"/>
              </a:ext>
            </a:extLst>
          </p:cNvPr>
          <p:cNvCxnSpPr>
            <a:cxnSpLocks/>
          </p:cNvCxnSpPr>
          <p:nvPr/>
        </p:nvCxnSpPr>
        <p:spPr>
          <a:xfrm flipV="1">
            <a:off x="4825876" y="3045060"/>
            <a:ext cx="105653" cy="1915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41EA390-78CA-4AD5-D874-37B278396162}"/>
              </a:ext>
            </a:extLst>
          </p:cNvPr>
          <p:cNvCxnSpPr>
            <a:cxnSpLocks/>
          </p:cNvCxnSpPr>
          <p:nvPr/>
        </p:nvCxnSpPr>
        <p:spPr>
          <a:xfrm flipV="1">
            <a:off x="4937759" y="2843343"/>
            <a:ext cx="111004" cy="2136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37D99DD-C181-F57A-CD08-101A7BEED5AD}"/>
              </a:ext>
            </a:extLst>
          </p:cNvPr>
          <p:cNvCxnSpPr>
            <a:cxnSpLocks/>
          </p:cNvCxnSpPr>
          <p:nvPr/>
        </p:nvCxnSpPr>
        <p:spPr>
          <a:xfrm flipV="1">
            <a:off x="5035255" y="2755162"/>
            <a:ext cx="74468" cy="1348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B0A0039-3691-3B3D-B354-4CD6E361150F}"/>
              </a:ext>
            </a:extLst>
          </p:cNvPr>
          <p:cNvCxnSpPr>
            <a:cxnSpLocks/>
          </p:cNvCxnSpPr>
          <p:nvPr/>
        </p:nvCxnSpPr>
        <p:spPr>
          <a:xfrm flipV="1">
            <a:off x="5095524" y="2667046"/>
            <a:ext cx="121920" cy="1302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E87846C-3D3E-D258-55CF-DC94691A70FE}"/>
              </a:ext>
            </a:extLst>
          </p:cNvPr>
          <p:cNvCxnSpPr>
            <a:cxnSpLocks/>
          </p:cNvCxnSpPr>
          <p:nvPr/>
        </p:nvCxnSpPr>
        <p:spPr>
          <a:xfrm flipV="1">
            <a:off x="5216753" y="2572666"/>
            <a:ext cx="121920" cy="1302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220C32F-1513-EB9E-65A8-CA986AA46E70}"/>
              </a:ext>
            </a:extLst>
          </p:cNvPr>
          <p:cNvCxnSpPr>
            <a:cxnSpLocks/>
          </p:cNvCxnSpPr>
          <p:nvPr/>
        </p:nvCxnSpPr>
        <p:spPr>
          <a:xfrm flipV="1">
            <a:off x="5338673" y="2540454"/>
            <a:ext cx="189110" cy="6418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3725C7-08DD-56FF-64A9-E17C9696C5F2}"/>
              </a:ext>
            </a:extLst>
          </p:cNvPr>
          <p:cNvCxnSpPr>
            <a:cxnSpLocks/>
          </p:cNvCxnSpPr>
          <p:nvPr/>
        </p:nvCxnSpPr>
        <p:spPr>
          <a:xfrm flipV="1">
            <a:off x="5527783" y="2462267"/>
            <a:ext cx="189110" cy="6418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FC18114-79D3-E043-1DF8-EE821AC70A5E}"/>
              </a:ext>
            </a:extLst>
          </p:cNvPr>
          <p:cNvCxnSpPr>
            <a:cxnSpLocks/>
          </p:cNvCxnSpPr>
          <p:nvPr/>
        </p:nvCxnSpPr>
        <p:spPr>
          <a:xfrm flipV="1">
            <a:off x="5716893" y="2448269"/>
            <a:ext cx="199510" cy="226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ACBD9EE-4DEA-0368-640B-49DEA75FD5CA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5912551" y="2432288"/>
            <a:ext cx="211785" cy="157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035DD272-C224-D1AC-A2A1-1DCB57E53A74}"/>
              </a:ext>
            </a:extLst>
          </p:cNvPr>
          <p:cNvSpPr/>
          <p:nvPr/>
        </p:nvSpPr>
        <p:spPr>
          <a:xfrm>
            <a:off x="3825240" y="3002823"/>
            <a:ext cx="727711" cy="45609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6415BD2-173B-228B-521F-CA882297A2A0}"/>
              </a:ext>
            </a:extLst>
          </p:cNvPr>
          <p:cNvSpPr/>
          <p:nvPr/>
        </p:nvSpPr>
        <p:spPr>
          <a:xfrm>
            <a:off x="4977238" y="3791261"/>
            <a:ext cx="376957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Total perceptual length</a:t>
            </a:r>
          </a:p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= The sum of perceptual differences over each segment</a:t>
            </a:r>
            <a:endParaRPr lang="ko-KR" altLang="en-US" sz="1100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73F65EA-ADCD-E201-FD69-A4BEBC46F5B0}"/>
              </a:ext>
            </a:extLst>
          </p:cNvPr>
          <p:cNvSpPr/>
          <p:nvPr/>
        </p:nvSpPr>
        <p:spPr>
          <a:xfrm>
            <a:off x="5716893" y="3046020"/>
            <a:ext cx="2422962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Interpolation path</a:t>
            </a:r>
          </a:p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Proxima Nova" panose="020B0600000101010101" charset="0"/>
              </a:rPr>
              <a:t>→ Subdivided into linear segments</a:t>
            </a:r>
            <a:endParaRPr lang="ko-KR" altLang="en-US" sz="1100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87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Perceptual Path Length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6F120C-B64C-1FBA-C8DF-988D01886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55" y="2228676"/>
            <a:ext cx="3023178" cy="8444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63821-2E7B-75EA-0D0F-99FAECAD0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071" y="2343277"/>
            <a:ext cx="2904585" cy="746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38F133-A94B-0AFC-F5E0-F3E4EE770608}"/>
                  </a:ext>
                </a:extLst>
              </p:cNvPr>
              <p:cNvSpPr txBox="1"/>
              <p:nvPr/>
            </p:nvSpPr>
            <p:spPr>
              <a:xfrm>
                <a:off x="1110345" y="3082280"/>
                <a:ext cx="26181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Proxima Nova" panose="020B0600000101010101" charset="0"/>
                  </a:rPr>
                  <a:t>Perceptual Path Length in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𝓩</m:t>
                    </m:r>
                  </m:oMath>
                </a14:m>
                <a:endParaRPr lang="en-US" altLang="ko-KR" sz="1200" b="1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538F133-A94B-0AFC-F5E0-F3E4EE770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345" y="3082280"/>
                <a:ext cx="2618190" cy="276999"/>
              </a:xfrm>
              <a:prstGeom prst="rect">
                <a:avLst/>
              </a:prstGeom>
              <a:blipFill>
                <a:blip r:embed="rId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78D12-20B0-1B61-1151-D5D7CD1ADE95}"/>
                  </a:ext>
                </a:extLst>
              </p:cNvPr>
              <p:cNvSpPr txBox="1"/>
              <p:nvPr/>
            </p:nvSpPr>
            <p:spPr>
              <a:xfrm>
                <a:off x="5272268" y="3089409"/>
                <a:ext cx="26181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Proxima Nova" panose="020B0600000101010101" charset="0"/>
                  </a:rPr>
                  <a:t>Perceptual Path Length in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𝓦</m:t>
                    </m:r>
                  </m:oMath>
                </a14:m>
                <a:endParaRPr lang="en-US" altLang="ko-KR" sz="1200" b="1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078D12-20B0-1B61-1151-D5D7CD1AD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268" y="3089409"/>
                <a:ext cx="2618190" cy="276999"/>
              </a:xfrm>
              <a:prstGeom prst="rect">
                <a:avLst/>
              </a:prstGeom>
              <a:blipFill>
                <a:blip r:embed="rId6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5537C89-FB28-7895-923A-D0012FFA2C86}"/>
              </a:ext>
            </a:extLst>
          </p:cNvPr>
          <p:cNvSpPr txBox="1"/>
          <p:nvPr/>
        </p:nvSpPr>
        <p:spPr>
          <a:xfrm>
            <a:off x="2968471" y="3415137"/>
            <a:ext cx="3036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* </a:t>
            </a:r>
            <a:r>
              <a:rPr lang="en-US" altLang="ko-KR" b="1" dirty="0" err="1">
                <a:solidFill>
                  <a:schemeClr val="tx1"/>
                </a:solidFill>
                <a:latin typeface="Proxima Nova" panose="020B0600000101010101" charset="0"/>
              </a:rPr>
              <a:t>slerp</a:t>
            </a:r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 : Spherical Interpolation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* lerp : Linear Interpolation</a:t>
            </a:r>
          </a:p>
        </p:txBody>
      </p:sp>
      <p:sp>
        <p:nvSpPr>
          <p:cNvPr id="24" name="사각형: 둥근 모서리 14">
            <a:extLst>
              <a:ext uri="{FF2B5EF4-FFF2-40B4-BE49-F238E27FC236}">
                <a16:creationId xmlns:a16="http://schemas.microsoft.com/office/drawing/2014/main" id="{7BCA6D73-3FC5-1C19-5094-91CEE76F9B8B}"/>
              </a:ext>
            </a:extLst>
          </p:cNvPr>
          <p:cNvSpPr/>
          <p:nvPr/>
        </p:nvSpPr>
        <p:spPr>
          <a:xfrm>
            <a:off x="767443" y="2166409"/>
            <a:ext cx="3247488" cy="12222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25" name="사각형: 둥근 모서리 14">
            <a:extLst>
              <a:ext uri="{FF2B5EF4-FFF2-40B4-BE49-F238E27FC236}">
                <a16:creationId xmlns:a16="http://schemas.microsoft.com/office/drawing/2014/main" id="{7D72D253-B0BC-DD5E-ECAE-86A8C419BF5D}"/>
              </a:ext>
            </a:extLst>
          </p:cNvPr>
          <p:cNvSpPr/>
          <p:nvPr/>
        </p:nvSpPr>
        <p:spPr>
          <a:xfrm>
            <a:off x="4957619" y="2156666"/>
            <a:ext cx="3247488" cy="12222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22786B-4FF5-EBF1-2936-F5B41D4C4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154" y="3461708"/>
            <a:ext cx="2055304" cy="12015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1601E-5BD9-5B03-A814-93DF34B48F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443" y="3424880"/>
            <a:ext cx="2283998" cy="13668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B37786C-0D63-E3F0-8923-ECBE01DD2F52}"/>
              </a:ext>
            </a:extLst>
          </p:cNvPr>
          <p:cNvSpPr/>
          <p:nvPr/>
        </p:nvSpPr>
        <p:spPr>
          <a:xfrm>
            <a:off x="2400964" y="3429052"/>
            <a:ext cx="766777" cy="215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3845781-1AAA-42FD-9D8B-FDEF2FAC63D3}"/>
              </a:ext>
            </a:extLst>
          </p:cNvPr>
          <p:cNvSpPr/>
          <p:nvPr/>
        </p:nvSpPr>
        <p:spPr>
          <a:xfrm>
            <a:off x="2600898" y="3896447"/>
            <a:ext cx="83820" cy="83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377423E-F3E2-053A-DB21-2572604BDCAA}"/>
              </a:ext>
            </a:extLst>
          </p:cNvPr>
          <p:cNvSpPr/>
          <p:nvPr/>
        </p:nvSpPr>
        <p:spPr>
          <a:xfrm>
            <a:off x="1678325" y="3584477"/>
            <a:ext cx="83820" cy="83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040AB-F495-74ED-B2CB-B7D5B07CA0DD}"/>
              </a:ext>
            </a:extLst>
          </p:cNvPr>
          <p:cNvSpPr txBox="1"/>
          <p:nvPr/>
        </p:nvSpPr>
        <p:spPr>
          <a:xfrm>
            <a:off x="2189341" y="3674827"/>
            <a:ext cx="10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Proxima Nova" panose="020B0600000101010101" charset="0"/>
              </a:rPr>
              <a:t>Slerp</a:t>
            </a:r>
            <a:r>
              <a:rPr lang="en-US" altLang="ko-KR" sz="1100" dirty="0">
                <a:solidFill>
                  <a:schemeClr val="tx1"/>
                </a:solidFill>
                <a:latin typeface="Proxima Nova" panose="020B0600000101010101" charset="0"/>
              </a:rPr>
              <a:t>(a, b, 1/3)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E3A06-C73A-1909-952E-2276AF995885}"/>
              </a:ext>
            </a:extLst>
          </p:cNvPr>
          <p:cNvSpPr txBox="1"/>
          <p:nvPr/>
        </p:nvSpPr>
        <p:spPr>
          <a:xfrm>
            <a:off x="706133" y="3405199"/>
            <a:ext cx="10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schemeClr val="tx1"/>
                </a:solidFill>
                <a:latin typeface="Proxima Nova" panose="020B0600000101010101" charset="0"/>
              </a:rPr>
              <a:t>Slerp</a:t>
            </a:r>
            <a:r>
              <a:rPr lang="en-US" altLang="ko-KR" sz="1100" dirty="0">
                <a:solidFill>
                  <a:schemeClr val="tx1"/>
                </a:solidFill>
                <a:latin typeface="Proxima Nova" panose="020B0600000101010101" charset="0"/>
              </a:rPr>
              <a:t>(a, b, 2/3)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6F096C-9BFD-7E3F-74A0-E5E76A0F7930}"/>
              </a:ext>
            </a:extLst>
          </p:cNvPr>
          <p:cNvSpPr txBox="1"/>
          <p:nvPr/>
        </p:nvSpPr>
        <p:spPr>
          <a:xfrm>
            <a:off x="1432112" y="4833371"/>
            <a:ext cx="627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Proxima Nova" panose="020B0600000101010101" charset="0"/>
              </a:rPr>
              <a:t>gnaseel.tistory.com</a:t>
            </a:r>
            <a:r>
              <a:rPr lang="en-US" altLang="ko-KR" dirty="0">
                <a:solidFill>
                  <a:schemeClr val="bg2">
                    <a:lumMod val="20000"/>
                    <a:lumOff val="80000"/>
                  </a:schemeClr>
                </a:solidFill>
                <a:latin typeface="Proxima Nova" panose="020B0600000101010101" charset="0"/>
              </a:rPr>
              <a:t>/14</a:t>
            </a:r>
            <a:endParaRPr lang="ko-KR" altLang="en-US" dirty="0">
              <a:solidFill>
                <a:schemeClr val="bg2">
                  <a:lumMod val="20000"/>
                  <a:lumOff val="80000"/>
                </a:schemeClr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723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Perceptual Path Length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55DD94-ADB7-869E-1567-148EA218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8" y="2279028"/>
            <a:ext cx="4435599" cy="14056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12BF2C-8560-EA15-5999-14E552D1C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65" y="2210780"/>
            <a:ext cx="3864429" cy="1542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75C641-61E5-AB98-3305-CC065A9ABD06}"/>
              </a:ext>
            </a:extLst>
          </p:cNvPr>
          <p:cNvSpPr txBox="1"/>
          <p:nvPr/>
        </p:nvSpPr>
        <p:spPr>
          <a:xfrm>
            <a:off x="311700" y="3705407"/>
            <a:ext cx="426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Perceptual Path Length and Separability score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depending on the architecture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E20DB2-BDE0-01D3-1E2F-973973DC59F3}"/>
              </a:ext>
            </a:extLst>
          </p:cNvPr>
          <p:cNvSpPr txBox="1"/>
          <p:nvPr/>
        </p:nvSpPr>
        <p:spPr>
          <a:xfrm>
            <a:off x="4572000" y="3755561"/>
            <a:ext cx="426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Results depending on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the architecture and depth of mapping network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C28A1D-4B58-A965-F476-8BE7B8922CDA}"/>
              </a:ext>
            </a:extLst>
          </p:cNvPr>
          <p:cNvSpPr/>
          <p:nvPr/>
        </p:nvSpPr>
        <p:spPr>
          <a:xfrm>
            <a:off x="2165950" y="2328117"/>
            <a:ext cx="1646772" cy="1335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32B58A-BA8C-7C6F-E652-3B9FD7737C43}"/>
              </a:ext>
            </a:extLst>
          </p:cNvPr>
          <p:cNvSpPr/>
          <p:nvPr/>
        </p:nvSpPr>
        <p:spPr>
          <a:xfrm>
            <a:off x="6707682" y="2247561"/>
            <a:ext cx="1285154" cy="1457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ED5A3A-F146-9857-2425-B9262458BEBB}"/>
                  </a:ext>
                </a:extLst>
              </p:cNvPr>
              <p:cNvSpPr txBox="1"/>
              <p:nvPr/>
            </p:nvSpPr>
            <p:spPr>
              <a:xfrm>
                <a:off x="3783306" y="4316535"/>
                <a:ext cx="17570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tx1"/>
                    </a:solidFill>
                    <a:latin typeface="Proxima Nova" panose="020B0600000101010101" charset="0"/>
                  </a:rPr>
                  <a:t>* full    :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1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  <a:p>
                <a:r>
                  <a:rPr lang="en-US" altLang="ko-KR" b="1" dirty="0">
                    <a:solidFill>
                      <a:schemeClr val="tx1"/>
                    </a:solidFill>
                    <a:latin typeface="Proxima Nova" panose="020B0600000101010101" charset="0"/>
                  </a:rPr>
                  <a:t>* end   :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b="1" dirty="0">
                  <a:solidFill>
                    <a:schemeClr val="tx1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ED5A3A-F146-9857-2425-B9262458B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306" y="4316535"/>
                <a:ext cx="1757002" cy="523220"/>
              </a:xfrm>
              <a:prstGeom prst="rect">
                <a:avLst/>
              </a:prstGeom>
              <a:blipFill>
                <a:blip r:embed="rId5"/>
                <a:stretch>
                  <a:fillRect l="-1439" t="-2326" b="-930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846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Linear Separability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사각형: 둥근 모서리 14">
            <a:extLst>
              <a:ext uri="{FF2B5EF4-FFF2-40B4-BE49-F238E27FC236}">
                <a16:creationId xmlns:a16="http://schemas.microsoft.com/office/drawing/2014/main" id="{65D25AFD-2204-14D3-9AD3-25FF6B258811}"/>
              </a:ext>
            </a:extLst>
          </p:cNvPr>
          <p:cNvSpPr/>
          <p:nvPr/>
        </p:nvSpPr>
        <p:spPr>
          <a:xfrm>
            <a:off x="311700" y="2100728"/>
            <a:ext cx="3658320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Proxima Nova" panose="020B0600000101010101" charset="0"/>
              </a:rPr>
              <a:t>If sufficiently disentangled..</a:t>
            </a:r>
            <a:endParaRPr lang="ko-KR" altLang="en-US" sz="16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" name="화살표: 오른쪽 3">
            <a:extLst>
              <a:ext uri="{FF2B5EF4-FFF2-40B4-BE49-F238E27FC236}">
                <a16:creationId xmlns:a16="http://schemas.microsoft.com/office/drawing/2014/main" id="{110D2DC1-DFB5-BA65-D6E7-6C7FD5D32E54}"/>
              </a:ext>
            </a:extLst>
          </p:cNvPr>
          <p:cNvSpPr/>
          <p:nvPr/>
        </p:nvSpPr>
        <p:spPr>
          <a:xfrm>
            <a:off x="4144483" y="2196076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7E984FFA-0B5B-30F9-6DDE-2D4726925B94}"/>
              </a:ext>
            </a:extLst>
          </p:cNvPr>
          <p:cNvSpPr/>
          <p:nvPr/>
        </p:nvSpPr>
        <p:spPr>
          <a:xfrm>
            <a:off x="4721970" y="2100728"/>
            <a:ext cx="4024838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 fontAlgn="base"/>
            <a:r>
              <a:rPr lang="en-US" altLang="ko-KR" sz="1200" b="1" dirty="0">
                <a:solidFill>
                  <a:schemeClr val="tx1"/>
                </a:solidFill>
                <a:latin typeface="Proxima Nova" panose="020B0600000101010101" charset="0"/>
              </a:rPr>
              <a:t>Direction vectors consistently pointing to the corresponding factors of variation should exist</a:t>
            </a:r>
            <a:endParaRPr lang="en-US" altLang="ko-KR" sz="1200" b="1" i="0" u="none" strike="noStrike" dirty="0">
              <a:solidFill>
                <a:schemeClr val="tx1"/>
              </a:solidFill>
              <a:effectLst/>
              <a:latin typeface="Proxima Nova" panose="020B0600000101010101" charset="0"/>
            </a:endParaRPr>
          </a:p>
        </p:txBody>
      </p:sp>
      <p:sp>
        <p:nvSpPr>
          <p:cNvPr id="6" name="사각형: 둥근 모서리 14">
            <a:extLst>
              <a:ext uri="{FF2B5EF4-FFF2-40B4-BE49-F238E27FC236}">
                <a16:creationId xmlns:a16="http://schemas.microsoft.com/office/drawing/2014/main" id="{813AC260-F08A-6662-A4A1-ED130C029F2F}"/>
              </a:ext>
            </a:extLst>
          </p:cNvPr>
          <p:cNvSpPr/>
          <p:nvPr/>
        </p:nvSpPr>
        <p:spPr>
          <a:xfrm>
            <a:off x="1377971" y="3243994"/>
            <a:ext cx="6279776" cy="96170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How well latent-space points can be separated into distinct 2 sets</a:t>
            </a:r>
          </a:p>
          <a:p>
            <a:pPr algn="ctr"/>
            <a:endParaRPr lang="en-US" altLang="ko-KR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= How clearly each set can represent binary attribute</a:t>
            </a:r>
            <a:endParaRPr lang="ko-KR" altLang="en-US" b="1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CE434-18DA-221D-2A56-7EBDCF7A9902}"/>
              </a:ext>
            </a:extLst>
          </p:cNvPr>
          <p:cNvSpPr txBox="1"/>
          <p:nvPr/>
        </p:nvSpPr>
        <p:spPr>
          <a:xfrm>
            <a:off x="3656527" y="2901179"/>
            <a:ext cx="172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Proposed Metric</a:t>
            </a:r>
          </a:p>
        </p:txBody>
      </p:sp>
    </p:spTree>
    <p:extLst>
      <p:ext uri="{BB962C8B-B14F-4D97-AF65-F5344CB8AC3E}">
        <p14:creationId xmlns:p14="http://schemas.microsoft.com/office/powerpoint/2010/main" val="271633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History of GAN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74E8B27-49B8-80B6-300D-AF186B567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64" y="1839397"/>
            <a:ext cx="6642071" cy="291976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8E70B22-2CDC-20F4-EC1F-404BA3B70BD1}"/>
              </a:ext>
            </a:extLst>
          </p:cNvPr>
          <p:cNvSpPr/>
          <p:nvPr/>
        </p:nvSpPr>
        <p:spPr>
          <a:xfrm>
            <a:off x="179768" y="3277765"/>
            <a:ext cx="2435684" cy="415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+ Normalization Techniques</a:t>
            </a:r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2832E6D-7AFA-02CF-7AA7-B4774BA20F00}"/>
              </a:ext>
            </a:extLst>
          </p:cNvPr>
          <p:cNvSpPr/>
          <p:nvPr/>
        </p:nvSpPr>
        <p:spPr>
          <a:xfrm>
            <a:off x="179769" y="3793708"/>
            <a:ext cx="2435684" cy="415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+ Optimization Techniques</a:t>
            </a:r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65FD87E-CEA6-8812-F2E9-E6A79C99A9C0}"/>
              </a:ext>
            </a:extLst>
          </p:cNvPr>
          <p:cNvSpPr/>
          <p:nvPr/>
        </p:nvSpPr>
        <p:spPr>
          <a:xfrm>
            <a:off x="179769" y="4340556"/>
            <a:ext cx="2435684" cy="4152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ysClr val="windowText" lastClr="000000"/>
                </a:solidFill>
                <a:latin typeface="Proxima Nova" panose="020B0600000101010101" charset="0"/>
              </a:rPr>
              <a:t>+ Auxiliary Structural Transformation</a:t>
            </a:r>
            <a:endParaRPr lang="ko-KR" altLang="en-US" sz="11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6E0A7-C2AB-504D-F970-0E96920C946E}"/>
              </a:ext>
            </a:extLst>
          </p:cNvPr>
          <p:cNvSpPr txBox="1"/>
          <p:nvPr/>
        </p:nvSpPr>
        <p:spPr>
          <a:xfrm>
            <a:off x="2663506" y="4833853"/>
            <a:ext cx="3482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https://roytravel.tistory.com/109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6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Linear Separability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사각형: 둥근 모서리 14">
            <a:extLst>
              <a:ext uri="{FF2B5EF4-FFF2-40B4-BE49-F238E27FC236}">
                <a16:creationId xmlns:a16="http://schemas.microsoft.com/office/drawing/2014/main" id="{65D25AFD-2204-14D3-9AD3-25FF6B258811}"/>
              </a:ext>
            </a:extLst>
          </p:cNvPr>
          <p:cNvSpPr/>
          <p:nvPr/>
        </p:nvSpPr>
        <p:spPr>
          <a:xfrm>
            <a:off x="311700" y="2141548"/>
            <a:ext cx="4732452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Proxima Nova" panose="020B0600000101010101" charset="0"/>
              </a:rPr>
              <a:t>Train auxiliary </a:t>
            </a:r>
            <a:r>
              <a:rPr lang="en-US" altLang="ko-KR" sz="1600" b="1" i="0" u="none" strike="noStrike" dirty="0">
                <a:solidFill>
                  <a:srgbClr val="000000"/>
                </a:solidFill>
                <a:effectLst/>
                <a:latin typeface="Proxima Nova" panose="020B0600000101010101" charset="0"/>
              </a:rPr>
              <a:t>classification</a:t>
            </a:r>
            <a:r>
              <a:rPr lang="en-US" altLang="ko-KR" sz="1600" i="0" u="none" strike="noStrike" dirty="0">
                <a:solidFill>
                  <a:srgbClr val="000000"/>
                </a:solidFill>
                <a:effectLst/>
                <a:latin typeface="Proxima Nova" panose="020B0600000101010101" charset="0"/>
              </a:rPr>
              <a:t> networks</a:t>
            </a:r>
            <a:endParaRPr lang="ko-KR" altLang="en-US" sz="16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" name="화살표: 오른쪽 3">
            <a:extLst>
              <a:ext uri="{FF2B5EF4-FFF2-40B4-BE49-F238E27FC236}">
                <a16:creationId xmlns:a16="http://schemas.microsoft.com/office/drawing/2014/main" id="{110D2DC1-DFB5-BA65-D6E7-6C7FD5D32E54}"/>
              </a:ext>
            </a:extLst>
          </p:cNvPr>
          <p:cNvSpPr/>
          <p:nvPr/>
        </p:nvSpPr>
        <p:spPr>
          <a:xfrm>
            <a:off x="5190310" y="2236896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14">
            <a:extLst>
              <a:ext uri="{FF2B5EF4-FFF2-40B4-BE49-F238E27FC236}">
                <a16:creationId xmlns:a16="http://schemas.microsoft.com/office/drawing/2014/main" id="{7E984FFA-0B5B-30F9-6DDE-2D4726925B94}"/>
              </a:ext>
            </a:extLst>
          </p:cNvPr>
          <p:cNvSpPr/>
          <p:nvPr/>
        </p:nvSpPr>
        <p:spPr>
          <a:xfrm>
            <a:off x="5706836" y="2141548"/>
            <a:ext cx="3039972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 fontAlgn="base"/>
            <a:r>
              <a:rPr lang="en-US" altLang="ko-KR" sz="1600" i="0" u="none" strike="noStrike" dirty="0">
                <a:solidFill>
                  <a:schemeClr val="tx1"/>
                </a:solidFill>
                <a:effectLst/>
                <a:latin typeface="Proxima Nova" panose="020B0600000101010101" charset="0"/>
              </a:rPr>
              <a:t>Obtain</a:t>
            </a:r>
            <a:r>
              <a:rPr lang="en-US" altLang="ko-KR" sz="1600" b="1" i="0" u="none" strike="noStrike" dirty="0">
                <a:solidFill>
                  <a:schemeClr val="tx1"/>
                </a:solidFill>
                <a:effectLst/>
                <a:latin typeface="Proxima Nova" panose="020B0600000101010101" charset="0"/>
              </a:rPr>
              <a:t> binary attributes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4F695-6C9A-A1B9-7D7E-0264629B83EB}"/>
              </a:ext>
            </a:extLst>
          </p:cNvPr>
          <p:cNvSpPr txBox="1"/>
          <p:nvPr/>
        </p:nvSpPr>
        <p:spPr>
          <a:xfrm>
            <a:off x="354943" y="2687739"/>
            <a:ext cx="4645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Proxima Nova" panose="020B0600000101010101" charset="0"/>
              </a:rPr>
              <a:t>Same as the discriminator in </a:t>
            </a:r>
            <a:r>
              <a:rPr lang="en-US" altLang="ko-KR" sz="1200" dirty="0" err="1">
                <a:solidFill>
                  <a:schemeClr val="tx1"/>
                </a:solidFill>
                <a:latin typeface="Proxima Nova" panose="020B0600000101010101" charset="0"/>
              </a:rPr>
              <a:t>ProGAN</a:t>
            </a:r>
            <a:endParaRPr lang="en-US" altLang="ko-KR" sz="1200" dirty="0">
              <a:solidFill>
                <a:schemeClr val="tx1"/>
              </a:solidFill>
              <a:latin typeface="Proxima Nova" panose="020B0600000101010101" charset="0"/>
            </a:endParaRPr>
          </a:p>
        </p:txBody>
      </p:sp>
      <p:sp>
        <p:nvSpPr>
          <p:cNvPr id="7" name="사각형: 둥근 모서리 14">
            <a:extLst>
              <a:ext uri="{FF2B5EF4-FFF2-40B4-BE49-F238E27FC236}">
                <a16:creationId xmlns:a16="http://schemas.microsoft.com/office/drawing/2014/main" id="{DC32828A-7154-35E7-E3D6-ADD619C45B8E}"/>
              </a:ext>
            </a:extLst>
          </p:cNvPr>
          <p:cNvSpPr/>
          <p:nvPr/>
        </p:nvSpPr>
        <p:spPr>
          <a:xfrm>
            <a:off x="311699" y="3173120"/>
            <a:ext cx="4732452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i="0" u="none" strike="noStrike" dirty="0">
                <a:solidFill>
                  <a:srgbClr val="000000"/>
                </a:solidFill>
                <a:effectLst/>
                <a:latin typeface="Proxima Nova" panose="020B0600000101010101" charset="0"/>
              </a:rPr>
              <a:t>Generate 200000 images to evaluate one of the attributes</a:t>
            </a:r>
            <a:endParaRPr lang="ko-KR" altLang="en-US" sz="13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8" name="화살표: 오른쪽 3">
            <a:extLst>
              <a:ext uri="{FF2B5EF4-FFF2-40B4-BE49-F238E27FC236}">
                <a16:creationId xmlns:a16="http://schemas.microsoft.com/office/drawing/2014/main" id="{5B0031AB-6B31-F4F8-CE80-99772E715684}"/>
              </a:ext>
            </a:extLst>
          </p:cNvPr>
          <p:cNvSpPr/>
          <p:nvPr/>
        </p:nvSpPr>
        <p:spPr>
          <a:xfrm>
            <a:off x="5190310" y="3223109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4">
            <a:extLst>
              <a:ext uri="{FF2B5EF4-FFF2-40B4-BE49-F238E27FC236}">
                <a16:creationId xmlns:a16="http://schemas.microsoft.com/office/drawing/2014/main" id="{4E1EFF5E-7C09-1C68-276D-41EBE2A950DB}"/>
              </a:ext>
            </a:extLst>
          </p:cNvPr>
          <p:cNvSpPr/>
          <p:nvPr/>
        </p:nvSpPr>
        <p:spPr>
          <a:xfrm>
            <a:off x="5739493" y="3147336"/>
            <a:ext cx="3039972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 fontAlgn="base"/>
            <a:r>
              <a:rPr lang="en-US" altLang="ko-KR" sz="1600" b="1" i="0" u="none" strike="noStrike" dirty="0">
                <a:solidFill>
                  <a:schemeClr val="tx1"/>
                </a:solidFill>
                <a:effectLst/>
                <a:latin typeface="Proxima Nova" panose="020B0600000101010101" charset="0"/>
              </a:rPr>
              <a:t>Perform classification</a:t>
            </a:r>
          </a:p>
        </p:txBody>
      </p:sp>
      <p:sp>
        <p:nvSpPr>
          <p:cNvPr id="10" name="화살표: 오른쪽 3">
            <a:extLst>
              <a:ext uri="{FF2B5EF4-FFF2-40B4-BE49-F238E27FC236}">
                <a16:creationId xmlns:a16="http://schemas.microsoft.com/office/drawing/2014/main" id="{EFDD1220-A2E8-4B9D-9FDA-F27971C24507}"/>
              </a:ext>
            </a:extLst>
          </p:cNvPr>
          <p:cNvSpPr/>
          <p:nvPr/>
        </p:nvSpPr>
        <p:spPr>
          <a:xfrm>
            <a:off x="5190310" y="3942547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4">
            <a:extLst>
              <a:ext uri="{FF2B5EF4-FFF2-40B4-BE49-F238E27FC236}">
                <a16:creationId xmlns:a16="http://schemas.microsoft.com/office/drawing/2014/main" id="{0B61660D-B3E9-174D-A0E4-184308D27FB2}"/>
              </a:ext>
            </a:extLst>
          </p:cNvPr>
          <p:cNvSpPr/>
          <p:nvPr/>
        </p:nvSpPr>
        <p:spPr>
          <a:xfrm>
            <a:off x="5739493" y="3866774"/>
            <a:ext cx="3039972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 fontAlgn="base"/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Proxima Nova" panose="020B0600000101010101" charset="0"/>
              </a:rPr>
              <a:t>Leave </a:t>
            </a:r>
            <a:r>
              <a:rPr lang="en-US" altLang="ko-KR" b="1" i="0" u="none" strike="noStrike" dirty="0">
                <a:solidFill>
                  <a:schemeClr val="tx1"/>
                </a:solidFill>
                <a:effectLst/>
                <a:latin typeface="Proxima Nova" panose="020B0600000101010101" charset="0"/>
              </a:rPr>
              <a:t>the most confident</a:t>
            </a:r>
            <a:r>
              <a:rPr lang="en-US" altLang="ko-KR" i="0" u="none" strike="noStrike" dirty="0">
                <a:solidFill>
                  <a:schemeClr val="tx1"/>
                </a:solidFill>
                <a:effectLst/>
                <a:latin typeface="Proxima Nova" panose="020B0600000101010101" charset="0"/>
              </a:rPr>
              <a:t> samples</a:t>
            </a:r>
          </a:p>
          <a:p>
            <a:pPr lvl="3" algn="ctr" fontAlgn="base"/>
            <a:r>
              <a:rPr lang="en-US" altLang="ko-KR" dirty="0">
                <a:solidFill>
                  <a:schemeClr val="tx1"/>
                </a:solidFill>
                <a:latin typeface="Proxima Nova" panose="020B0600000101010101" charset="0"/>
              </a:rPr>
              <a:t>(100000 samples)</a:t>
            </a:r>
            <a:endParaRPr lang="en-US" altLang="ko-KR" i="0" u="none" strike="noStrike" dirty="0">
              <a:solidFill>
                <a:schemeClr val="tx1"/>
              </a:solidFill>
              <a:effectLst/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12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Linear Separability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사각형: 둥근 모서리 14">
                <a:extLst>
                  <a:ext uri="{FF2B5EF4-FFF2-40B4-BE49-F238E27FC236}">
                    <a16:creationId xmlns:a16="http://schemas.microsoft.com/office/drawing/2014/main" id="{67FED259-75B4-DB5F-B312-3CA1BA2BFAA7}"/>
                  </a:ext>
                </a:extLst>
              </p:cNvPr>
              <p:cNvSpPr/>
              <p:nvPr/>
            </p:nvSpPr>
            <p:spPr>
              <a:xfrm>
                <a:off x="785228" y="2247429"/>
                <a:ext cx="3039972" cy="572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3" algn="ctr" fontAlgn="base"/>
                <a14:m>
                  <m:oMath xmlns:m="http://schemas.openxmlformats.org/officeDocument/2006/math">
                    <m:r>
                      <a:rPr lang="en-US" altLang="ko-KR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600" b="0" i="1" u="none" strike="no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u="none" strike="no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altLang="ko-KR" sz="1600" b="0" i="1" u="none" strike="no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sz="1600" b="0" dirty="0">
                    <a:solidFill>
                      <a:schemeClr val="tx1"/>
                    </a:solidFill>
                    <a:latin typeface="Proxima Nova" panose="020B0600000101010101" charset="0"/>
                  </a:rPr>
                  <a:t> : Conditional Entropy</a:t>
                </a:r>
                <a:endParaRPr lang="en-US" altLang="ko-KR" sz="1600" b="0" i="0" u="none" strike="noStrike" dirty="0">
                  <a:solidFill>
                    <a:schemeClr val="tx1"/>
                  </a:solidFill>
                  <a:effectLst/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6" name="사각형: 둥근 모서리 14">
                <a:extLst>
                  <a:ext uri="{FF2B5EF4-FFF2-40B4-BE49-F238E27FC236}">
                    <a16:creationId xmlns:a16="http://schemas.microsoft.com/office/drawing/2014/main" id="{67FED259-75B4-DB5F-B312-3CA1BA2BF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28" y="2247429"/>
                <a:ext cx="3039972" cy="5727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왼쪽 중괄호[L] 10">
            <a:extLst>
              <a:ext uri="{FF2B5EF4-FFF2-40B4-BE49-F238E27FC236}">
                <a16:creationId xmlns:a16="http://schemas.microsoft.com/office/drawing/2014/main" id="{A6647E3F-4D7E-3B6F-8992-D99B653C3BA6}"/>
              </a:ext>
            </a:extLst>
          </p:cNvPr>
          <p:cNvSpPr/>
          <p:nvPr/>
        </p:nvSpPr>
        <p:spPr>
          <a:xfrm>
            <a:off x="3967842" y="1953774"/>
            <a:ext cx="187779" cy="1120319"/>
          </a:xfrm>
          <a:prstGeom prst="leftBrace">
            <a:avLst>
              <a:gd name="adj1" fmla="val 5448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사각형: 둥근 모서리 14">
                <a:extLst>
                  <a:ext uri="{FF2B5EF4-FFF2-40B4-BE49-F238E27FC236}">
                    <a16:creationId xmlns:a16="http://schemas.microsoft.com/office/drawing/2014/main" id="{DA7EAF9B-D501-854A-DA3A-845F075354C8}"/>
                  </a:ext>
                </a:extLst>
              </p:cNvPr>
              <p:cNvSpPr/>
              <p:nvPr/>
            </p:nvSpPr>
            <p:spPr>
              <a:xfrm>
                <a:off x="4298262" y="1691495"/>
                <a:ext cx="4315059" cy="572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3" algn="ctr" fontAlgn="base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  <a:latin typeface="Proxima Nova" panose="020B0600000101010101" charset="0"/>
                  </a:rPr>
                  <a:t> : The class </a:t>
                </a:r>
                <a:r>
                  <a:rPr lang="en-US" altLang="ko-KR" b="1" dirty="0">
                    <a:solidFill>
                      <a:schemeClr val="tx1"/>
                    </a:solidFill>
                    <a:latin typeface="Proxima Nova" panose="020B0600000101010101" charset="0"/>
                  </a:rPr>
                  <a:t>predicted</a:t>
                </a:r>
                <a:r>
                  <a:rPr lang="en-US" altLang="ko-KR" b="0" dirty="0">
                    <a:solidFill>
                      <a:schemeClr val="tx1"/>
                    </a:solidFill>
                    <a:latin typeface="Proxima Nova" panose="020B0600000101010101" charset="0"/>
                  </a:rPr>
                  <a:t> by linear SVM</a:t>
                </a:r>
                <a:r>
                  <a:rPr lang="ko-KR" altLang="en-US" b="0" dirty="0">
                    <a:solidFill>
                      <a:schemeClr val="tx1"/>
                    </a:solidFill>
                    <a:latin typeface="Proxima Nova" panose="020B0600000101010101" charset="0"/>
                  </a:rPr>
                  <a:t> </a:t>
                </a:r>
                <a:r>
                  <a:rPr lang="en-US" altLang="ko-KR" b="0" dirty="0">
                    <a:solidFill>
                      <a:schemeClr val="tx1"/>
                    </a:solidFill>
                    <a:latin typeface="Proxima Nova" panose="020B0600000101010101" charset="0"/>
                  </a:rPr>
                  <a:t>based on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altLang="ko-KR" b="1" i="0" u="none" strike="noStrike" dirty="0">
                  <a:solidFill>
                    <a:schemeClr val="tx1"/>
                  </a:solidFill>
                  <a:effectLst/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13" name="사각형: 둥근 모서리 14">
                <a:extLst>
                  <a:ext uri="{FF2B5EF4-FFF2-40B4-BE49-F238E27FC236}">
                    <a16:creationId xmlns:a16="http://schemas.microsoft.com/office/drawing/2014/main" id="{DA7EAF9B-D501-854A-DA3A-845F07535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262" y="1691495"/>
                <a:ext cx="4315059" cy="5727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사각형: 둥근 모서리 14">
                <a:extLst>
                  <a:ext uri="{FF2B5EF4-FFF2-40B4-BE49-F238E27FC236}">
                    <a16:creationId xmlns:a16="http://schemas.microsoft.com/office/drawing/2014/main" id="{9381A070-BF19-10D8-66E2-B45C546FD16B}"/>
                  </a:ext>
                </a:extLst>
              </p:cNvPr>
              <p:cNvSpPr/>
              <p:nvPr/>
            </p:nvSpPr>
            <p:spPr>
              <a:xfrm>
                <a:off x="4298261" y="2787743"/>
                <a:ext cx="4315059" cy="572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3" algn="ctr" fontAlgn="base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b="0" dirty="0">
                    <a:solidFill>
                      <a:schemeClr val="tx1"/>
                    </a:solidFill>
                    <a:latin typeface="Proxima Nova" panose="020B0600000101010101" charset="0"/>
                  </a:rPr>
                  <a:t> : The </a:t>
                </a:r>
                <a:r>
                  <a:rPr lang="en-US" altLang="ko-KR" b="1" dirty="0">
                    <a:solidFill>
                      <a:schemeClr val="tx1"/>
                    </a:solidFill>
                    <a:latin typeface="Proxima Nova" panose="020B0600000101010101" charset="0"/>
                  </a:rPr>
                  <a:t>true class</a:t>
                </a:r>
                <a:r>
                  <a:rPr lang="en-US" altLang="ko-KR" b="0" dirty="0">
                    <a:solidFill>
                      <a:schemeClr val="tx1"/>
                    </a:solidFill>
                    <a:latin typeface="Proxima Nova" panose="020B0600000101010101" charset="0"/>
                  </a:rPr>
                  <a:t> predicted by pre-trained classifier</a:t>
                </a:r>
                <a:endParaRPr lang="en-US" altLang="ko-KR" b="0" i="0" u="none" strike="noStrike" dirty="0">
                  <a:solidFill>
                    <a:schemeClr val="tx1"/>
                  </a:solidFill>
                  <a:effectLst/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14" name="사각형: 둥근 모서리 14">
                <a:extLst>
                  <a:ext uri="{FF2B5EF4-FFF2-40B4-BE49-F238E27FC236}">
                    <a16:creationId xmlns:a16="http://schemas.microsoft.com/office/drawing/2014/main" id="{9381A070-BF19-10D8-66E2-B45C546FD1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261" y="2787743"/>
                <a:ext cx="4315059" cy="5727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오른쪽 3">
            <a:extLst>
              <a:ext uri="{FF2B5EF4-FFF2-40B4-BE49-F238E27FC236}">
                <a16:creationId xmlns:a16="http://schemas.microsoft.com/office/drawing/2014/main" id="{43E2860A-9CAC-A833-7A4B-82C6530264F9}"/>
              </a:ext>
            </a:extLst>
          </p:cNvPr>
          <p:cNvSpPr/>
          <p:nvPr/>
        </p:nvSpPr>
        <p:spPr>
          <a:xfrm>
            <a:off x="512174" y="3621793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4">
            <a:extLst>
              <a:ext uri="{FF2B5EF4-FFF2-40B4-BE49-F238E27FC236}">
                <a16:creationId xmlns:a16="http://schemas.microsoft.com/office/drawing/2014/main" id="{24B67E33-EE77-F2D9-94C6-3BAD3706B65A}"/>
              </a:ext>
            </a:extLst>
          </p:cNvPr>
          <p:cNvSpPr/>
          <p:nvPr/>
        </p:nvSpPr>
        <p:spPr>
          <a:xfrm>
            <a:off x="1028700" y="3526445"/>
            <a:ext cx="7443758" cy="572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 fontAlgn="base"/>
            <a:r>
              <a:rPr lang="en-US" altLang="ko-KR" sz="1600" dirty="0">
                <a:solidFill>
                  <a:schemeClr val="tx1"/>
                </a:solidFill>
                <a:latin typeface="Proxima Nova" panose="020B0600000101010101" charset="0"/>
              </a:rPr>
              <a:t>The </a:t>
            </a:r>
            <a:r>
              <a:rPr lang="en-US" altLang="ko-KR" sz="1600" b="1" dirty="0">
                <a:solidFill>
                  <a:schemeClr val="tx1"/>
                </a:solidFill>
                <a:latin typeface="Proxima Nova" panose="020B0600000101010101" charset="0"/>
              </a:rPr>
              <a:t>amount of additional information </a:t>
            </a:r>
            <a:r>
              <a:rPr lang="en-US" altLang="ko-KR" sz="1600" dirty="0">
                <a:solidFill>
                  <a:schemeClr val="tx1"/>
                </a:solidFill>
                <a:latin typeface="Proxima Nova" panose="020B0600000101010101" charset="0"/>
              </a:rPr>
              <a:t>to determine the true class</a:t>
            </a:r>
            <a:endParaRPr lang="en-US" altLang="ko-KR" sz="1600" i="0" u="none" strike="noStrike" dirty="0">
              <a:solidFill>
                <a:schemeClr val="tx1"/>
              </a:solidFill>
              <a:effectLst/>
              <a:latin typeface="Proxima Nova" panose="020B0600000101010101" charset="0"/>
            </a:endParaRPr>
          </a:p>
        </p:txBody>
      </p:sp>
      <p:sp>
        <p:nvSpPr>
          <p:cNvPr id="19" name="화살표: 오른쪽 3">
            <a:extLst>
              <a:ext uri="{FF2B5EF4-FFF2-40B4-BE49-F238E27FC236}">
                <a16:creationId xmlns:a16="http://schemas.microsoft.com/office/drawing/2014/main" id="{550677E2-7BBE-AC2D-CAD2-40C73606691A}"/>
              </a:ext>
            </a:extLst>
          </p:cNvPr>
          <p:cNvSpPr/>
          <p:nvPr/>
        </p:nvSpPr>
        <p:spPr>
          <a:xfrm>
            <a:off x="512174" y="4296019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사각형: 둥근 모서리 14">
                <a:extLst>
                  <a:ext uri="{FF2B5EF4-FFF2-40B4-BE49-F238E27FC236}">
                    <a16:creationId xmlns:a16="http://schemas.microsoft.com/office/drawing/2014/main" id="{CFDDBDDF-0BB1-329E-A4BB-BDAEC4A5D9FD}"/>
                  </a:ext>
                </a:extLst>
              </p:cNvPr>
              <p:cNvSpPr/>
              <p:nvPr/>
            </p:nvSpPr>
            <p:spPr>
              <a:xfrm>
                <a:off x="1028700" y="4232761"/>
                <a:ext cx="3951514" cy="572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3" algn="ctr" fontAlgn="base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ko-KR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l-GR" altLang="ko-KR" sz="1600" b="0" i="1" u="none" strike="no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1600" b="0" i="1" u="none" strike="no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sz="1600" b="0" i="1" u="none" strike="no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u="none" strike="noStrike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600" b="0" i="1" u="none" strike="no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u="none" strike="noStrik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u="none" strike="noStrik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600" b="0" i="1" u="none" strike="noStrik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600" b="0" i="1" u="none" strike="noStrik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u="none" strike="noStrik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1600" b="0" i="1" u="none" strike="noStrike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u="none" strike="noStrike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sz="1600" b="0" dirty="0">
                    <a:solidFill>
                      <a:schemeClr val="tx1"/>
                    </a:solidFill>
                    <a:latin typeface="Proxima Nova" panose="020B0600000101010101" charset="0"/>
                  </a:rPr>
                  <a:t> : Final 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Proxima Nova" panose="020B0600000101010101" charset="0"/>
                  </a:rPr>
                  <a:t>Separability Score</a:t>
                </a:r>
                <a:endParaRPr lang="en-US" altLang="ko-KR" sz="1600" b="1" i="0" u="none" strike="noStrike" dirty="0">
                  <a:solidFill>
                    <a:schemeClr val="tx1"/>
                  </a:solidFill>
                  <a:effectLst/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21" name="사각형: 둥근 모서리 14">
                <a:extLst>
                  <a:ext uri="{FF2B5EF4-FFF2-40B4-BE49-F238E27FC236}">
                    <a16:creationId xmlns:a16="http://schemas.microsoft.com/office/drawing/2014/main" id="{CFDDBDDF-0BB1-329E-A4BB-BDAEC4A5D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4232761"/>
                <a:ext cx="3951514" cy="5727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863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Linear Separability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Disentanglement Studies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955DD94-ADB7-869E-1567-148EA218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8" y="2279028"/>
            <a:ext cx="4435599" cy="14056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12BF2C-8560-EA15-5999-14E552D1C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65" y="2210780"/>
            <a:ext cx="3864429" cy="1542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75C641-61E5-AB98-3305-CC065A9ABD06}"/>
              </a:ext>
            </a:extLst>
          </p:cNvPr>
          <p:cNvSpPr txBox="1"/>
          <p:nvPr/>
        </p:nvSpPr>
        <p:spPr>
          <a:xfrm>
            <a:off x="311700" y="3705407"/>
            <a:ext cx="426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Perceptual Path Length and Separability score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depending on the architecture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E20DB2-BDE0-01D3-1E2F-973973DC59F3}"/>
              </a:ext>
            </a:extLst>
          </p:cNvPr>
          <p:cNvSpPr txBox="1"/>
          <p:nvPr/>
        </p:nvSpPr>
        <p:spPr>
          <a:xfrm>
            <a:off x="4572000" y="3755561"/>
            <a:ext cx="4260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Results depending on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the architecture and depth of mapping network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AC28A1D-4B58-A965-F476-8BE7B8922CDA}"/>
              </a:ext>
            </a:extLst>
          </p:cNvPr>
          <p:cNvSpPr/>
          <p:nvPr/>
        </p:nvSpPr>
        <p:spPr>
          <a:xfrm>
            <a:off x="3791470" y="2336864"/>
            <a:ext cx="823386" cy="131839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32B58A-BA8C-7C6F-E652-3B9FD7737C43}"/>
              </a:ext>
            </a:extLst>
          </p:cNvPr>
          <p:cNvSpPr/>
          <p:nvPr/>
        </p:nvSpPr>
        <p:spPr>
          <a:xfrm>
            <a:off x="7984671" y="2257963"/>
            <a:ext cx="644978" cy="145784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06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310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Results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65121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Comparing with other generators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Results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F1F959-6594-97A4-0178-C7B747573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2100790"/>
            <a:ext cx="5473700" cy="175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3B372-369A-8E0F-8978-6964BCFBCFDF}"/>
              </a:ext>
            </a:extLst>
          </p:cNvPr>
          <p:cNvSpPr txBox="1"/>
          <p:nvPr/>
        </p:nvSpPr>
        <p:spPr>
          <a:xfrm>
            <a:off x="2441850" y="3812088"/>
            <a:ext cx="426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FID scores for various generators</a:t>
            </a:r>
          </a:p>
        </p:txBody>
      </p:sp>
    </p:spTree>
    <p:extLst>
      <p:ext uri="{BB962C8B-B14F-4D97-AF65-F5344CB8AC3E}">
        <p14:creationId xmlns:p14="http://schemas.microsoft.com/office/powerpoint/2010/main" val="1013692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Perceptual Path Length &amp; Separability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Results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E2D92-8458-AF1B-B32F-E0BB5140B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8" y="1944754"/>
            <a:ext cx="4435599" cy="14056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4F85B7-DED2-211C-BD12-5A06413B0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65" y="1876506"/>
            <a:ext cx="3864429" cy="1542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사각형: 둥근 모서리 14">
                <a:extLst>
                  <a:ext uri="{FF2B5EF4-FFF2-40B4-BE49-F238E27FC236}">
                    <a16:creationId xmlns:a16="http://schemas.microsoft.com/office/drawing/2014/main" id="{0B76C937-7DF9-7D63-CEE2-810F448C9222}"/>
                  </a:ext>
                </a:extLst>
              </p:cNvPr>
              <p:cNvSpPr/>
              <p:nvPr/>
            </p:nvSpPr>
            <p:spPr>
              <a:xfrm>
                <a:off x="1485900" y="4211202"/>
                <a:ext cx="6986557" cy="572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0" u="none" strike="noStrike" dirty="0">
                    <a:solidFill>
                      <a:srgbClr val="000000"/>
                    </a:solidFill>
                    <a:effectLst/>
                    <a:latin typeface="Proxima Nova" panose="020B0600000101010101" charset="0"/>
                  </a:rPr>
                  <a:t>Best results are derived from the proposed model </a:t>
                </a:r>
                <a:r>
                  <a:rPr lang="en-US" altLang="ko-KR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𝓦</m:t>
                    </m:r>
                  </m:oMath>
                </a14:m>
                <a:r>
                  <a:rPr lang="en-US" altLang="ko-KR" b="1" i="0" u="none" strike="noStrike" dirty="0">
                    <a:solidFill>
                      <a:srgbClr val="000000"/>
                    </a:solidFill>
                    <a:effectLst/>
                    <a:latin typeface="Proxima Nova" panose="020B0600000101010101" charset="0"/>
                  </a:rPr>
                  <a:t> is less entangled than </a:t>
                </a:r>
                <a14:m>
                  <m:oMath xmlns:m="http://schemas.openxmlformats.org/officeDocument/2006/math">
                    <m:r>
                      <a:rPr lang="en-US" altLang="ko-KR" b="1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𝓩</m:t>
                    </m:r>
                  </m:oMath>
                </a14:m>
                <a:r>
                  <a:rPr lang="en-US" altLang="ko-KR" b="1" i="0" u="none" strike="noStrike" dirty="0">
                    <a:solidFill>
                      <a:srgbClr val="000000"/>
                    </a:solidFill>
                    <a:effectLst/>
                    <a:latin typeface="Proxima Nova" panose="020B0600000101010101" charset="0"/>
                  </a:rPr>
                  <a:t> </a:t>
                </a:r>
                <a:endParaRPr lang="ko-KR" altLang="en-US" b="1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6" name="사각형: 둥근 모서리 14">
                <a:extLst>
                  <a:ext uri="{FF2B5EF4-FFF2-40B4-BE49-F238E27FC236}">
                    <a16:creationId xmlns:a16="http://schemas.microsoft.com/office/drawing/2014/main" id="{0B76C937-7DF9-7D63-CEE2-810F448C9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4211202"/>
                <a:ext cx="6986557" cy="5727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화살표: 오른쪽 3">
            <a:extLst>
              <a:ext uri="{FF2B5EF4-FFF2-40B4-BE49-F238E27FC236}">
                <a16:creationId xmlns:a16="http://schemas.microsoft.com/office/drawing/2014/main" id="{920CF0EB-B9E8-F1DD-424B-65FA51F64EB8}"/>
              </a:ext>
            </a:extLst>
          </p:cNvPr>
          <p:cNvSpPr/>
          <p:nvPr/>
        </p:nvSpPr>
        <p:spPr>
          <a:xfrm>
            <a:off x="814252" y="4306550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14">
                <a:extLst>
                  <a:ext uri="{FF2B5EF4-FFF2-40B4-BE49-F238E27FC236}">
                    <a16:creationId xmlns:a16="http://schemas.microsoft.com/office/drawing/2014/main" id="{2EEB45E9-1E9F-5263-80EF-C4D03D439808}"/>
                  </a:ext>
                </a:extLst>
              </p:cNvPr>
              <p:cNvSpPr/>
              <p:nvPr/>
            </p:nvSpPr>
            <p:spPr>
              <a:xfrm>
                <a:off x="1485900" y="3534867"/>
                <a:ext cx="6986557" cy="5727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0" u="none" strike="noStrike" dirty="0">
                    <a:solidFill>
                      <a:srgbClr val="000000"/>
                    </a:solidFill>
                    <a:effectLst/>
                    <a:latin typeface="Proxima Nova" panose="020B0600000101010101" charset="0"/>
                  </a:rPr>
                  <a:t>Even the traditional model has </a:t>
                </a:r>
                <a:r>
                  <a:rPr lang="en-US" altLang="ko-KR" b="1" i="0" u="none" strike="noStrike" dirty="0">
                    <a:solidFill>
                      <a:srgbClr val="000000"/>
                    </a:solidFill>
                    <a:effectLst/>
                    <a:latin typeface="Proxima Nova" panose="020B0600000101010101" charset="0"/>
                  </a:rPr>
                  <a:t>performed better </a:t>
                </a:r>
                <a:r>
                  <a:rPr lang="en-US" altLang="ko-KR" i="0" u="none" strike="noStrike" dirty="0">
                    <a:solidFill>
                      <a:srgbClr val="000000"/>
                    </a:solidFill>
                    <a:effectLst/>
                    <a:latin typeface="Proxima Nova" panose="020B0600000101010101" charset="0"/>
                  </a:rPr>
                  <a:t>when</a:t>
                </a:r>
                <a:r>
                  <a:rPr lang="en-US" altLang="ko-KR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en-US" altLang="ko-KR" i="0" u="none" strike="noStrike" dirty="0">
                    <a:solidFill>
                      <a:srgbClr val="000000"/>
                    </a:solidFill>
                    <a:effectLst/>
                    <a:latin typeface="Proxima Nova" panose="020B0600000101010101" charset="0"/>
                  </a:rPr>
                  <a:t> is introduced</a:t>
                </a:r>
                <a:endParaRPr lang="ko-KR" altLang="en-US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</p:txBody>
          </p:sp>
        </mc:Choice>
        <mc:Fallback xmlns="">
          <p:sp>
            <p:nvSpPr>
              <p:cNvPr id="8" name="사각형: 둥근 모서리 14">
                <a:extLst>
                  <a:ext uri="{FF2B5EF4-FFF2-40B4-BE49-F238E27FC236}">
                    <a16:creationId xmlns:a16="http://schemas.microsoft.com/office/drawing/2014/main" id="{2EEB45E9-1E9F-5263-80EF-C4D03D439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3534867"/>
                <a:ext cx="6986557" cy="5727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오른쪽 3">
            <a:extLst>
              <a:ext uri="{FF2B5EF4-FFF2-40B4-BE49-F238E27FC236}">
                <a16:creationId xmlns:a16="http://schemas.microsoft.com/office/drawing/2014/main" id="{9CC2271D-5EC2-D42C-B404-E360665892FB}"/>
              </a:ext>
            </a:extLst>
          </p:cNvPr>
          <p:cNvSpPr/>
          <p:nvPr/>
        </p:nvSpPr>
        <p:spPr>
          <a:xfrm>
            <a:off x="814252" y="3630215"/>
            <a:ext cx="403024" cy="38200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86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 panose="020B0600000101010101" charset="0"/>
                <a:ea typeface="Cambria Math" panose="02040503050406030204" pitchFamily="18" charset="0"/>
                <a:cs typeface="Proxima Nova"/>
                <a:sym typeface="Proxima Nova"/>
              </a:rPr>
              <a:t>Unresolved problem</a:t>
            </a:r>
            <a:endParaRPr lang="en-US" altLang="ko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Results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C66E5B-638C-C3F0-990B-47455AC5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08" y="1925254"/>
            <a:ext cx="6702879" cy="28885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DF179D-6E0B-6064-0D0E-21135A9AB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65" y="2174083"/>
            <a:ext cx="2067378" cy="22327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033AE5-6EAC-B232-813C-6F7F267D3BD2}"/>
              </a:ext>
            </a:extLst>
          </p:cNvPr>
          <p:cNvSpPr/>
          <p:nvPr/>
        </p:nvSpPr>
        <p:spPr>
          <a:xfrm>
            <a:off x="4482193" y="3584121"/>
            <a:ext cx="857250" cy="922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6A4641-8EEF-188A-9B12-109D2C412F60}"/>
              </a:ext>
            </a:extLst>
          </p:cNvPr>
          <p:cNvSpPr/>
          <p:nvPr/>
        </p:nvSpPr>
        <p:spPr>
          <a:xfrm>
            <a:off x="6586764" y="2174083"/>
            <a:ext cx="2067377" cy="2232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5EAFB05-6178-B0A9-0CDD-8E27D64D80DE}"/>
              </a:ext>
            </a:extLst>
          </p:cNvPr>
          <p:cNvCxnSpPr/>
          <p:nvPr/>
        </p:nvCxnSpPr>
        <p:spPr>
          <a:xfrm flipV="1">
            <a:off x="4482193" y="2174083"/>
            <a:ext cx="2104571" cy="1410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AD86ED0-F2D9-B08A-47FF-0F74A7404860}"/>
              </a:ext>
            </a:extLst>
          </p:cNvPr>
          <p:cNvCxnSpPr>
            <a:cxnSpLocks/>
          </p:cNvCxnSpPr>
          <p:nvPr/>
        </p:nvCxnSpPr>
        <p:spPr>
          <a:xfrm flipV="1">
            <a:off x="5339443" y="4406851"/>
            <a:ext cx="1247319" cy="99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613B5257-2D2F-63FE-6869-4263E8B0F7C2}"/>
              </a:ext>
            </a:extLst>
          </p:cNvPr>
          <p:cNvCxnSpPr>
            <a:cxnSpLocks/>
          </p:cNvCxnSpPr>
          <p:nvPr/>
        </p:nvCxnSpPr>
        <p:spPr>
          <a:xfrm flipV="1">
            <a:off x="5339443" y="3053443"/>
            <a:ext cx="1247319" cy="54097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877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"/>
          <p:cNvSpPr txBox="1">
            <a:spLocks noGrp="1"/>
          </p:cNvSpPr>
          <p:nvPr>
            <p:ph type="title"/>
          </p:nvPr>
        </p:nvSpPr>
        <p:spPr>
          <a:xfrm>
            <a:off x="311700" y="193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8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48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478800" y="2730820"/>
            <a:ext cx="8186400" cy="69700"/>
            <a:chOff x="311700" y="1017720"/>
            <a:chExt cx="8186400" cy="69700"/>
          </a:xfrm>
        </p:grpSpPr>
        <p:cxnSp>
          <p:nvCxnSpPr>
            <p:cNvPr id="814" name="Google Shape;814;p5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5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47</a:t>
            </a:fld>
            <a:endParaRPr/>
          </a:p>
        </p:txBody>
      </p:sp>
      <p:sp>
        <p:nvSpPr>
          <p:cNvPr id="817" name="Google Shape;817;p5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History of GAN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6AC12720-2B53-5EAA-12CB-F4FEF273B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31" y="2589327"/>
            <a:ext cx="4837138" cy="1800731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91F817-4B7C-9524-5A61-BB3FF35413C4}"/>
              </a:ext>
            </a:extLst>
          </p:cNvPr>
          <p:cNvSpPr/>
          <p:nvPr/>
        </p:nvSpPr>
        <p:spPr>
          <a:xfrm>
            <a:off x="3405467" y="1988928"/>
            <a:ext cx="2333065" cy="6003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Original GAN</a:t>
            </a:r>
            <a:endParaRPr lang="ko-KR" altLang="en-US" sz="18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History of GAN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91F817-4B7C-9524-5A61-BB3FF35413C4}"/>
              </a:ext>
            </a:extLst>
          </p:cNvPr>
          <p:cNvSpPr/>
          <p:nvPr/>
        </p:nvSpPr>
        <p:spPr>
          <a:xfrm>
            <a:off x="3405467" y="1988928"/>
            <a:ext cx="2333065" cy="6003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solidFill>
                  <a:sysClr val="windowText" lastClr="000000"/>
                </a:solidFill>
                <a:latin typeface="Proxima Nova" panose="020B0600000101010101" charset="0"/>
              </a:rPr>
              <a:t>cGAN</a:t>
            </a:r>
            <a:endParaRPr lang="ko-KR" altLang="en-US" sz="18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pic>
        <p:nvPicPr>
          <p:cNvPr id="5" name="그림 4" descr="스케치, 도표, 기술 도면, 그림이(가) 표시된 사진&#10;&#10;자동 생성된 설명">
            <a:extLst>
              <a:ext uri="{FF2B5EF4-FFF2-40B4-BE49-F238E27FC236}">
                <a16:creationId xmlns:a16="http://schemas.microsoft.com/office/drawing/2014/main" id="{0860B0B1-E183-3FD8-13E4-F1F15C3B1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46" y="2943968"/>
            <a:ext cx="3584854" cy="1419602"/>
          </a:xfrm>
          <a:prstGeom prst="rect">
            <a:avLst/>
          </a:prstGeom>
        </p:spPr>
      </p:pic>
      <p:pic>
        <p:nvPicPr>
          <p:cNvPr id="7" name="그림 6" descr="스케치, 도표, 기술 도면, 그림이(가) 표시된 사진&#10;&#10;자동 생성된 설명">
            <a:extLst>
              <a:ext uri="{FF2B5EF4-FFF2-40B4-BE49-F238E27FC236}">
                <a16:creationId xmlns:a16="http://schemas.microsoft.com/office/drawing/2014/main" id="{08D37F2C-4188-DE7C-296B-B61D2C1CA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085" y="2943968"/>
            <a:ext cx="3584854" cy="149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71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History of GAN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91F817-4B7C-9524-5A61-BB3FF35413C4}"/>
              </a:ext>
            </a:extLst>
          </p:cNvPr>
          <p:cNvSpPr/>
          <p:nvPr/>
        </p:nvSpPr>
        <p:spPr>
          <a:xfrm>
            <a:off x="3405467" y="1988928"/>
            <a:ext cx="2333065" cy="6003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solidFill>
                  <a:sysClr val="windowText" lastClr="000000"/>
                </a:solidFill>
                <a:latin typeface="Proxima Nova" panose="020B0600000101010101" charset="0"/>
              </a:rPr>
              <a:t>ProGAN</a:t>
            </a:r>
            <a:endParaRPr lang="ko-KR" altLang="en-US" sz="18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pic>
        <p:nvPicPr>
          <p:cNvPr id="3" name="그림 2" descr="도표, 스크린샷, 텍스트, 평면도이(가) 표시된 사진&#10;&#10;자동 생성된 설명">
            <a:extLst>
              <a:ext uri="{FF2B5EF4-FFF2-40B4-BE49-F238E27FC236}">
                <a16:creationId xmlns:a16="http://schemas.microsoft.com/office/drawing/2014/main" id="{F4676BE0-2C22-3D4B-0F89-49C0D32F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084" y="2617598"/>
            <a:ext cx="3431830" cy="215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91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of previous models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91F817-4B7C-9524-5A61-BB3FF35413C4}"/>
              </a:ext>
            </a:extLst>
          </p:cNvPr>
          <p:cNvSpPr/>
          <p:nvPr/>
        </p:nvSpPr>
        <p:spPr>
          <a:xfrm>
            <a:off x="6469257" y="2247429"/>
            <a:ext cx="1738032" cy="3418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solidFill>
                  <a:sysClr val="windowText" lastClr="000000"/>
                </a:solidFill>
                <a:latin typeface="Proxima Nova" panose="020B0600000101010101" charset="0"/>
              </a:rPr>
              <a:t>ProGAN</a:t>
            </a:r>
            <a:endParaRPr lang="ko-KR" altLang="en-US" sz="18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pic>
        <p:nvPicPr>
          <p:cNvPr id="3" name="그림 2" descr="도표, 스크린샷, 텍스트, 평면도이(가) 표시된 사진&#10;&#10;자동 생성된 설명">
            <a:extLst>
              <a:ext uri="{FF2B5EF4-FFF2-40B4-BE49-F238E27FC236}">
                <a16:creationId xmlns:a16="http://schemas.microsoft.com/office/drawing/2014/main" id="{F4676BE0-2C22-3D4B-0F89-49C0D32F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446" y="2696134"/>
            <a:ext cx="2835654" cy="1780669"/>
          </a:xfrm>
          <a:prstGeom prst="rect">
            <a:avLst/>
          </a:prstGeom>
        </p:spPr>
      </p:pic>
      <p:pic>
        <p:nvPicPr>
          <p:cNvPr id="5" name="그림 4" descr="스케치, 도표, 기술 도면, 그림이(가) 표시된 사진&#10;&#10;자동 생성된 설명">
            <a:extLst>
              <a:ext uri="{FF2B5EF4-FFF2-40B4-BE49-F238E27FC236}">
                <a16:creationId xmlns:a16="http://schemas.microsoft.com/office/drawing/2014/main" id="{50216092-F9BD-C2BE-66D5-0D347B374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0" y="2947527"/>
            <a:ext cx="2918012" cy="115553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4213A02-B3D8-3C0A-F9E4-8218E12D766C}"/>
              </a:ext>
            </a:extLst>
          </p:cNvPr>
          <p:cNvSpPr/>
          <p:nvPr/>
        </p:nvSpPr>
        <p:spPr>
          <a:xfrm>
            <a:off x="3626784" y="2229852"/>
            <a:ext cx="1738032" cy="3418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solidFill>
                  <a:sysClr val="windowText" lastClr="000000"/>
                </a:solidFill>
                <a:latin typeface="Proxima Nova" panose="020B0600000101010101" charset="0"/>
              </a:rPr>
              <a:t>cGAN</a:t>
            </a:r>
            <a:endParaRPr lang="ko-KR" altLang="en-US" sz="18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pic>
        <p:nvPicPr>
          <p:cNvPr id="7" name="그림 6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87244B08-8BEE-3F7C-C3C6-E21B0E519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56" y="2989338"/>
            <a:ext cx="2573744" cy="95813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77C831-1AE6-DE5C-ADD6-EA3D20B1D910}"/>
              </a:ext>
            </a:extLst>
          </p:cNvPr>
          <p:cNvSpPr/>
          <p:nvPr/>
        </p:nvSpPr>
        <p:spPr>
          <a:xfrm>
            <a:off x="784311" y="2236574"/>
            <a:ext cx="1738032" cy="3418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Original GAN</a:t>
            </a:r>
            <a:endParaRPr lang="ko-KR" altLang="en-US" sz="18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F85C0D-E22E-60C0-EB30-D82BA8ED0C0B}"/>
              </a:ext>
            </a:extLst>
          </p:cNvPr>
          <p:cNvSpPr/>
          <p:nvPr/>
        </p:nvSpPr>
        <p:spPr>
          <a:xfrm>
            <a:off x="283756" y="3267635"/>
            <a:ext cx="415491" cy="679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184FA7-C2C5-D8D5-3FE2-02CE4602A141}"/>
              </a:ext>
            </a:extLst>
          </p:cNvPr>
          <p:cNvSpPr/>
          <p:nvPr/>
        </p:nvSpPr>
        <p:spPr>
          <a:xfrm>
            <a:off x="2868605" y="3246550"/>
            <a:ext cx="758179" cy="679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7BC953-5EEC-8C5B-0875-A6A1C28738C8}"/>
              </a:ext>
            </a:extLst>
          </p:cNvPr>
          <p:cNvSpPr/>
          <p:nvPr/>
        </p:nvSpPr>
        <p:spPr>
          <a:xfrm>
            <a:off x="6123787" y="2747688"/>
            <a:ext cx="2294074" cy="155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0C3AB63-EA13-58A5-1D26-0CB6DB1331C6}"/>
              </a:ext>
            </a:extLst>
          </p:cNvPr>
          <p:cNvSpPr/>
          <p:nvPr/>
        </p:nvSpPr>
        <p:spPr>
          <a:xfrm>
            <a:off x="1663059" y="4528357"/>
            <a:ext cx="5836431" cy="3418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ysClr val="windowText" lastClr="000000"/>
                </a:solidFill>
                <a:latin typeface="Proxima Nova" panose="020B0600000101010101" charset="0"/>
              </a:rPr>
              <a:t>Image Generation based on 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Proxima Nova" panose="020B0600000101010101" charset="0"/>
              </a:rPr>
              <a:t>single latent space</a:t>
            </a:r>
            <a:endParaRPr lang="ko-KR" altLang="en-US" sz="1800" b="1" dirty="0">
              <a:solidFill>
                <a:schemeClr val="accent1">
                  <a:lumMod val="75000"/>
                </a:schemeClr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72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Entanglement in latent space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3" name="그림 12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0C88C018-98C8-ABA7-C368-B5CB2562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0" y="1953439"/>
            <a:ext cx="3233841" cy="1255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160BF1-FAA3-A039-2FB8-A51098F01D98}"/>
              </a:ext>
            </a:extLst>
          </p:cNvPr>
          <p:cNvSpPr txBox="1"/>
          <p:nvPr/>
        </p:nvSpPr>
        <p:spPr>
          <a:xfrm>
            <a:off x="1432112" y="4833371"/>
            <a:ext cx="627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https://velog.io/@tobigs-gm1/Disentanglement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EB6A1-B0D9-4BB4-C04F-73D676553791}"/>
              </a:ext>
            </a:extLst>
          </p:cNvPr>
          <p:cNvSpPr txBox="1"/>
          <p:nvPr/>
        </p:nvSpPr>
        <p:spPr>
          <a:xfrm>
            <a:off x="3673848" y="3640368"/>
            <a:ext cx="17963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Desired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Proxima Nova" panose="020B0600000101010101" charset="0"/>
              </a:rPr>
              <a:t>(Completely Distinguished)</a:t>
            </a:r>
            <a:endParaRPr lang="ko-KR" altLang="en-US" sz="1050" dirty="0">
              <a:solidFill>
                <a:schemeClr val="tx1"/>
              </a:solidFill>
              <a:latin typeface="Proxima Nova" panose="020B0600000101010101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D85A9D-838F-81E5-834D-8E922B8A4617}"/>
              </a:ext>
            </a:extLst>
          </p:cNvPr>
          <p:cNvSpPr txBox="1"/>
          <p:nvPr/>
        </p:nvSpPr>
        <p:spPr>
          <a:xfrm>
            <a:off x="3700742" y="1934212"/>
            <a:ext cx="1796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Actual Distribution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3F968DE1-2BA4-1BB0-5393-DB7362843688}"/>
              </a:ext>
            </a:extLst>
          </p:cNvPr>
          <p:cNvSpPr/>
          <p:nvPr/>
        </p:nvSpPr>
        <p:spPr>
          <a:xfrm>
            <a:off x="3626780" y="2424711"/>
            <a:ext cx="248325" cy="47705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A086F19-F47B-3FA6-4FE1-C023F6FAC28C}"/>
              </a:ext>
            </a:extLst>
          </p:cNvPr>
          <p:cNvSpPr/>
          <p:nvPr/>
        </p:nvSpPr>
        <p:spPr>
          <a:xfrm>
            <a:off x="5287444" y="2424711"/>
            <a:ext cx="248325" cy="477054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라인, 클립아트, 디자인이(가) 표시된 사진&#10;&#10;자동 생성된 설명">
            <a:extLst>
              <a:ext uri="{FF2B5EF4-FFF2-40B4-BE49-F238E27FC236}">
                <a16:creationId xmlns:a16="http://schemas.microsoft.com/office/drawing/2014/main" id="{2BCB7379-37C3-EF5F-A9FE-C8602DA43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249" y="2227780"/>
            <a:ext cx="919291" cy="145276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6980D1-75B2-C3FC-BF12-F2F7E1D77F17}"/>
              </a:ext>
            </a:extLst>
          </p:cNvPr>
          <p:cNvSpPr/>
          <p:nvPr/>
        </p:nvSpPr>
        <p:spPr>
          <a:xfrm>
            <a:off x="4123434" y="2251313"/>
            <a:ext cx="941830" cy="679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인간의 얼굴, 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38FAF458-7BAC-CADC-E243-40194B50C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949" y="2311116"/>
            <a:ext cx="2902746" cy="638013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43E33EC-2B46-09CD-79CE-407BE7B12D6F}"/>
              </a:ext>
            </a:extLst>
          </p:cNvPr>
          <p:cNvSpPr/>
          <p:nvPr/>
        </p:nvSpPr>
        <p:spPr>
          <a:xfrm>
            <a:off x="5728448" y="3051151"/>
            <a:ext cx="3027652" cy="4115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Unexpected Impacts on other features</a:t>
            </a:r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42C04ED-A960-7970-3F7F-A036AFD6D9F2}"/>
              </a:ext>
            </a:extLst>
          </p:cNvPr>
          <p:cNvSpPr/>
          <p:nvPr/>
        </p:nvSpPr>
        <p:spPr>
          <a:xfrm>
            <a:off x="5728448" y="3857505"/>
            <a:ext cx="3027652" cy="4115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Less control </a:t>
            </a:r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over</a:t>
            </a:r>
          </a:p>
          <a:p>
            <a:pPr algn="ctr"/>
            <a:r>
              <a:rPr lang="en-US" altLang="ko-KR" sz="1200" dirty="0">
                <a:solidFill>
                  <a:sysClr val="windowText" lastClr="000000"/>
                </a:solidFill>
                <a:latin typeface="Proxima Nova" panose="020B0600000101010101" charset="0"/>
              </a:rPr>
              <a:t>the latent space &amp; the generator</a:t>
            </a:r>
            <a:endParaRPr lang="ko-KR" altLang="en-US" sz="1200" dirty="0">
              <a:solidFill>
                <a:sysClr val="windowText" lastClr="000000"/>
              </a:solidFill>
              <a:latin typeface="Proxima Nova" panose="020B0600000101010101" charset="0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63B692A1-B4F2-25CA-994F-25430D46B4ED}"/>
              </a:ext>
            </a:extLst>
          </p:cNvPr>
          <p:cNvSpPr/>
          <p:nvPr/>
        </p:nvSpPr>
        <p:spPr>
          <a:xfrm>
            <a:off x="6855671" y="3564772"/>
            <a:ext cx="773206" cy="190606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01548F-FAB6-C879-7F57-C1302442969C}"/>
              </a:ext>
            </a:extLst>
          </p:cNvPr>
          <p:cNvSpPr txBox="1"/>
          <p:nvPr/>
        </p:nvSpPr>
        <p:spPr>
          <a:xfrm>
            <a:off x="5552191" y="4319258"/>
            <a:ext cx="33801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oxima Nova" panose="020B0600000101010101" charset="0"/>
              </a:rPr>
              <a:t>Motivation for style-based generator</a:t>
            </a:r>
            <a:endParaRPr lang="ko-KR" altLang="en-US" sz="1050" dirty="0">
              <a:solidFill>
                <a:schemeClr val="tx1"/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3223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1443</Words>
  <Application>Microsoft Macintosh PowerPoint</Application>
  <PresentationFormat>화면 슬라이드 쇼(16:9)</PresentationFormat>
  <Paragraphs>379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Cambria Math</vt:lpstr>
      <vt:lpstr>Proxima Nova Extrabold</vt:lpstr>
      <vt:lpstr>Arial</vt:lpstr>
      <vt:lpstr>Proxima Nova</vt:lpstr>
      <vt:lpstr>Simple Light</vt:lpstr>
      <vt:lpstr>A Style-Based Generator Architecture for Generative Adversarial Networks</vt:lpstr>
      <vt:lpstr>Contents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Style-based Generator</vt:lpstr>
      <vt:lpstr>Style-based Generator</vt:lpstr>
      <vt:lpstr>Style-based Generator</vt:lpstr>
      <vt:lpstr>Style-based Generator</vt:lpstr>
      <vt:lpstr>Style-based Generator</vt:lpstr>
      <vt:lpstr>Properties of the Style-based Generator</vt:lpstr>
      <vt:lpstr>Properties of the Style-based Generator</vt:lpstr>
      <vt:lpstr>Properties of the Style-based Generator</vt:lpstr>
      <vt:lpstr>Properties of the Style-based Generator</vt:lpstr>
      <vt:lpstr>Properties of the Style-based Generator</vt:lpstr>
      <vt:lpstr>Properties of the Style-based Generator</vt:lpstr>
      <vt:lpstr>Properties of the Style-based Generator</vt:lpstr>
      <vt:lpstr>Properties of the Style-based Generator</vt:lpstr>
      <vt:lpstr>Properties of the Style-based Generator</vt:lpstr>
      <vt:lpstr>Properties of the Style-based Generator</vt:lpstr>
      <vt:lpstr>Properties of the Style-based Generator</vt:lpstr>
      <vt:lpstr>Properties of the Style-based Generator</vt:lpstr>
      <vt:lpstr>Properties of the Style-based Generator</vt:lpstr>
      <vt:lpstr>Disentanglement Studies</vt:lpstr>
      <vt:lpstr>Disentanglement Studies</vt:lpstr>
      <vt:lpstr>Disentanglement Studies</vt:lpstr>
      <vt:lpstr>Disentanglement Studies</vt:lpstr>
      <vt:lpstr>Disentanglement Studies</vt:lpstr>
      <vt:lpstr>Disentanglement Studies</vt:lpstr>
      <vt:lpstr>Disentanglement Studies</vt:lpstr>
      <vt:lpstr>Disentanglement Studies</vt:lpstr>
      <vt:lpstr>Disentanglement Studies</vt:lpstr>
      <vt:lpstr>Disentanglement Studies</vt:lpstr>
      <vt:lpstr>Disentanglement Studies</vt:lpstr>
      <vt:lpstr>Disentanglement Studies</vt:lpstr>
      <vt:lpstr>Disentanglement Studies</vt:lpstr>
      <vt:lpstr>Disentanglement Studies</vt:lpstr>
      <vt:lpstr>Disentanglement Studies</vt:lpstr>
      <vt:lpstr>Results</vt:lpstr>
      <vt:lpstr>Results</vt:lpstr>
      <vt:lpstr>Results</vt:lpstr>
      <vt:lpstr>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박범순</dc:creator>
  <cp:lastModifiedBy>박범순</cp:lastModifiedBy>
  <cp:revision>4</cp:revision>
  <dcterms:modified xsi:type="dcterms:W3CDTF">2023-06-28T05:47:05Z</dcterms:modified>
</cp:coreProperties>
</file>